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 id="2147483682" r:id="rId2"/>
    <p:sldMasterId id="2147483699" r:id="rId3"/>
  </p:sldMasterIdLst>
  <p:notesMasterIdLst>
    <p:notesMasterId r:id="rId94"/>
  </p:notesMasterIdLst>
  <p:sldIdLst>
    <p:sldId id="284" r:id="rId4"/>
    <p:sldId id="273" r:id="rId5"/>
    <p:sldId id="310" r:id="rId6"/>
    <p:sldId id="322" r:id="rId7"/>
    <p:sldId id="292" r:id="rId8"/>
    <p:sldId id="314" r:id="rId9"/>
    <p:sldId id="318" r:id="rId10"/>
    <p:sldId id="293" r:id="rId11"/>
    <p:sldId id="401" r:id="rId12"/>
    <p:sldId id="290" r:id="rId13"/>
    <p:sldId id="297" r:id="rId14"/>
    <p:sldId id="299" r:id="rId15"/>
    <p:sldId id="300" r:id="rId16"/>
    <p:sldId id="296" r:id="rId17"/>
    <p:sldId id="294" r:id="rId18"/>
    <p:sldId id="402" r:id="rId19"/>
    <p:sldId id="315" r:id="rId20"/>
    <p:sldId id="320" r:id="rId21"/>
    <p:sldId id="316" r:id="rId22"/>
    <p:sldId id="319" r:id="rId23"/>
    <p:sldId id="317" r:id="rId24"/>
    <p:sldId id="346" r:id="rId25"/>
    <p:sldId id="363" r:id="rId26"/>
    <p:sldId id="301" r:id="rId27"/>
    <p:sldId id="302" r:id="rId28"/>
    <p:sldId id="406" r:id="rId29"/>
    <p:sldId id="304" r:id="rId30"/>
    <p:sldId id="309" r:id="rId31"/>
    <p:sldId id="305" r:id="rId32"/>
    <p:sldId id="307" r:id="rId33"/>
    <p:sldId id="306" r:id="rId34"/>
    <p:sldId id="308" r:id="rId35"/>
    <p:sldId id="295" r:id="rId36"/>
    <p:sldId id="327" r:id="rId37"/>
    <p:sldId id="365" r:id="rId38"/>
    <p:sldId id="329" r:id="rId39"/>
    <p:sldId id="331" r:id="rId40"/>
    <p:sldId id="332" r:id="rId41"/>
    <p:sldId id="333" r:id="rId42"/>
    <p:sldId id="342" r:id="rId43"/>
    <p:sldId id="334" r:id="rId44"/>
    <p:sldId id="335" r:id="rId45"/>
    <p:sldId id="343" r:id="rId46"/>
    <p:sldId id="344" r:id="rId47"/>
    <p:sldId id="345" r:id="rId48"/>
    <p:sldId id="366" r:id="rId49"/>
    <p:sldId id="336" r:id="rId50"/>
    <p:sldId id="347" r:id="rId51"/>
    <p:sldId id="348" r:id="rId52"/>
    <p:sldId id="349" r:id="rId53"/>
    <p:sldId id="338" r:id="rId54"/>
    <p:sldId id="340" r:id="rId55"/>
    <p:sldId id="341" r:id="rId56"/>
    <p:sldId id="350" r:id="rId57"/>
    <p:sldId id="351" r:id="rId58"/>
    <p:sldId id="407" r:id="rId59"/>
    <p:sldId id="404" r:id="rId60"/>
    <p:sldId id="405" r:id="rId61"/>
    <p:sldId id="352" r:id="rId62"/>
    <p:sldId id="369" r:id="rId63"/>
    <p:sldId id="360" r:id="rId64"/>
    <p:sldId id="373" r:id="rId65"/>
    <p:sldId id="374" r:id="rId66"/>
    <p:sldId id="357" r:id="rId67"/>
    <p:sldId id="362" r:id="rId68"/>
    <p:sldId id="358" r:id="rId69"/>
    <p:sldId id="361" r:id="rId70"/>
    <p:sldId id="376" r:id="rId71"/>
    <p:sldId id="359" r:id="rId72"/>
    <p:sldId id="364" r:id="rId73"/>
    <p:sldId id="367" r:id="rId74"/>
    <p:sldId id="368" r:id="rId75"/>
    <p:sldId id="385" r:id="rId76"/>
    <p:sldId id="387" r:id="rId77"/>
    <p:sldId id="388" r:id="rId78"/>
    <p:sldId id="378" r:id="rId79"/>
    <p:sldId id="386" r:id="rId80"/>
    <p:sldId id="377" r:id="rId81"/>
    <p:sldId id="380" r:id="rId82"/>
    <p:sldId id="381" r:id="rId83"/>
    <p:sldId id="390" r:id="rId84"/>
    <p:sldId id="384" r:id="rId85"/>
    <p:sldId id="391" r:id="rId86"/>
    <p:sldId id="392" r:id="rId87"/>
    <p:sldId id="393" r:id="rId88"/>
    <p:sldId id="395" r:id="rId89"/>
    <p:sldId id="396" r:id="rId90"/>
    <p:sldId id="397" r:id="rId91"/>
    <p:sldId id="399" r:id="rId92"/>
    <p:sldId id="400" r:id="rId93"/>
  </p:sldIdLst>
  <p:sldSz cx="9144000" cy="5143500" type="screen16x9"/>
  <p:notesSz cx="6858000" cy="9144000"/>
  <p:embeddedFontLst>
    <p:embeddedFont>
      <p:font typeface="Helvetica" panose="020B0604020202020204" pitchFamily="34" charset="0"/>
      <p:regular r:id="rId95"/>
      <p:bold r:id="rId96"/>
      <p:italic r:id="rId97"/>
      <p:boldItalic r:id="rId98"/>
    </p:embeddedFont>
    <p:embeddedFont>
      <p:font typeface="Roboto Black" panose="02000000000000000000" pitchFamily="2" charset="0"/>
      <p:bold r:id="rId99"/>
      <p:boldItalic r:id="rId100"/>
    </p:embeddedFont>
    <p:embeddedFont>
      <p:font typeface="Roboto Light" panose="02000000000000000000" pitchFamily="2" charset="0"/>
      <p:regular r:id="rId101"/>
      <p:bold r:id="rId102"/>
      <p:italic r:id="rId103"/>
      <p:boldItalic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454">
          <p15:clr>
            <a:srgbClr val="9AA0A6"/>
          </p15:clr>
        </p15:guide>
        <p15:guide id="4" orient="horz" pos="340">
          <p15:clr>
            <a:srgbClr val="9AA0A6"/>
          </p15:clr>
        </p15:guide>
        <p15:guide id="5" orient="horz" pos="2900">
          <p15:clr>
            <a:srgbClr val="9AA0A6"/>
          </p15:clr>
        </p15:guide>
        <p15:guide id="6" pos="5306">
          <p15:clr>
            <a:srgbClr val="9AA0A6"/>
          </p15:clr>
        </p15:guide>
        <p15:guide id="7" pos="1497">
          <p15:clr>
            <a:srgbClr val="9AA0A6"/>
          </p15:clr>
        </p15:guide>
        <p15:guide id="8" pos="4263">
          <p15:clr>
            <a:srgbClr val="9AA0A6"/>
          </p15:clr>
        </p15:guide>
        <p15:guide id="9" orient="horz" pos="867">
          <p15:clr>
            <a:srgbClr val="9AA0A6"/>
          </p15:clr>
        </p15:guide>
        <p15:guide id="10" orient="horz" pos="237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3D59"/>
    <a:srgbClr val="2886A6"/>
    <a:srgbClr val="F16D49"/>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74" autoAdjust="0"/>
    <p:restoredTop sz="94843" autoAdjust="0"/>
  </p:normalViewPr>
  <p:slideViewPr>
    <p:cSldViewPr snapToGrid="0">
      <p:cViewPr varScale="1">
        <p:scale>
          <a:sx n="138" d="100"/>
          <a:sy n="138" d="100"/>
        </p:scale>
        <p:origin x="450" y="114"/>
      </p:cViewPr>
      <p:guideLst>
        <p:guide orient="horz" pos="1620"/>
        <p:guide pos="2880"/>
        <p:guide pos="454"/>
        <p:guide orient="horz" pos="340"/>
        <p:guide orient="horz" pos="2900"/>
        <p:guide pos="5306"/>
        <p:guide pos="1497"/>
        <p:guide pos="4263"/>
        <p:guide orient="horz" pos="867"/>
        <p:guide orient="horz" pos="2373"/>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theme" Target="theme/theme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font" Target="fonts/font8.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font" Target="fonts/font1.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font" Target="fonts/font6.fntdata"/><Relationship Id="rId105"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font" Target="fonts/font9.fntdata"/><Relationship Id="rId108"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3.fntdata"/><Relationship Id="rId104"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79924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987158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30543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If a 1000- Ω resistor is connected in parallel with a 3000- Ω resistor, what is the total or equivalent resistance? Also calculate total current and individual currents, as well as the total and individual dissipated powers.</a:t>
            </a:r>
          </a:p>
          <a:p>
            <a:r>
              <a:rPr lang="en-US" dirty="0"/>
              <a:t>12V</a:t>
            </a:r>
            <a:endParaRPr lang="fr-FR" dirty="0"/>
          </a:p>
        </p:txBody>
      </p:sp>
    </p:spTree>
    <p:extLst>
      <p:ext uri="{BB962C8B-B14F-4D97-AF65-F5344CB8AC3E}">
        <p14:creationId xmlns:p14="http://schemas.microsoft.com/office/powerpoint/2010/main" val="3442674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Example 1: If a 1.0- kΩ resistor is placed in series with a 2.0- kΩ resistor, the total resistance becomes: </a:t>
            </a:r>
            <a:r>
              <a:rPr lang="en-US" dirty="0" err="1"/>
              <a:t>Rtot</a:t>
            </a:r>
            <a:r>
              <a:rPr lang="en-US" dirty="0"/>
              <a:t> = R1 + R2 = 1000 Ω + 2000 Ω = 3000 Ω = 3 kΩ</a:t>
            </a:r>
            <a:endParaRPr lang="fr-FR" dirty="0"/>
          </a:p>
        </p:txBody>
      </p:sp>
    </p:spTree>
    <p:extLst>
      <p:ext uri="{BB962C8B-B14F-4D97-AF65-F5344CB8AC3E}">
        <p14:creationId xmlns:p14="http://schemas.microsoft.com/office/powerpoint/2010/main" val="1815046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892492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An IC uses an external RC charging network to control its timing. The IC requires 3.4 V at VIN to trigger its output to switch from high to low, at which time an internal transistor (switch) is activated, allowing the capacitor to be discharged to ground. If a 5- s timing period before the trigger point is required, what value of R is required if C = 10 µF?</a:t>
            </a:r>
            <a:endParaRPr lang="fr-FR" dirty="0"/>
          </a:p>
        </p:txBody>
      </p:sp>
    </p:spTree>
    <p:extLst>
      <p:ext uri="{BB962C8B-B14F-4D97-AF65-F5344CB8AC3E}">
        <p14:creationId xmlns:p14="http://schemas.microsoft.com/office/powerpoint/2010/main" val="1487681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94163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8819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055811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Explication atomes avec couches </a:t>
            </a:r>
            <a:r>
              <a:rPr lang="fr-FR" dirty="0" err="1"/>
              <a:t>électronic</a:t>
            </a:r>
            <a:r>
              <a:rPr lang="fr-FR" dirty="0"/>
              <a:t> K, L, M …</a:t>
            </a:r>
          </a:p>
          <a:p>
            <a:r>
              <a:rPr lang="fr-FR" dirty="0"/>
              <a:t>Saut des électrons entre </a:t>
            </a:r>
            <a:r>
              <a:rPr lang="fr-FR" dirty="0" err="1"/>
              <a:t>atom</a:t>
            </a:r>
            <a:r>
              <a:rPr lang="fr-FR" dirty="0"/>
              <a:t> = courant</a:t>
            </a:r>
          </a:p>
          <a:p>
            <a:r>
              <a:rPr lang="fr-FR" dirty="0"/>
              <a:t>Liaison de valence </a:t>
            </a:r>
            <a:r>
              <a:rPr lang="fr-FR" dirty="0" err="1"/>
              <a:t>maintine</a:t>
            </a:r>
            <a:r>
              <a:rPr lang="fr-FR" dirty="0"/>
              <a:t> </a:t>
            </a:r>
            <a:r>
              <a:rPr lang="fr-FR" dirty="0" err="1"/>
              <a:t>l’atom</a:t>
            </a:r>
            <a:r>
              <a:rPr lang="fr-FR" dirty="0"/>
              <a:t> stable</a:t>
            </a:r>
          </a:p>
          <a:p>
            <a:endParaRPr lang="fr-FR" dirty="0"/>
          </a:p>
          <a:p>
            <a:r>
              <a:rPr lang="fr-FR" dirty="0"/>
              <a:t>Mettre sur 2 slides avec liaisons covalence</a:t>
            </a:r>
          </a:p>
          <a:p>
            <a:r>
              <a:rPr lang="fr-FR" dirty="0"/>
              <a:t>Mettre les ions</a:t>
            </a:r>
          </a:p>
        </p:txBody>
      </p:sp>
    </p:spTree>
    <p:extLst>
      <p:ext uri="{BB962C8B-B14F-4D97-AF65-F5344CB8AC3E}">
        <p14:creationId xmlns:p14="http://schemas.microsoft.com/office/powerpoint/2010/main" val="3916133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Explication atomes avec couches </a:t>
            </a:r>
            <a:r>
              <a:rPr lang="fr-FR" dirty="0" err="1"/>
              <a:t>électronic</a:t>
            </a:r>
            <a:r>
              <a:rPr lang="fr-FR" dirty="0"/>
              <a:t> K, L, M …</a:t>
            </a:r>
          </a:p>
          <a:p>
            <a:r>
              <a:rPr lang="fr-FR" dirty="0"/>
              <a:t>Saut des électrons entre </a:t>
            </a:r>
            <a:r>
              <a:rPr lang="fr-FR" dirty="0" err="1"/>
              <a:t>atom</a:t>
            </a:r>
            <a:r>
              <a:rPr lang="fr-FR" dirty="0"/>
              <a:t> = courant</a:t>
            </a:r>
          </a:p>
          <a:p>
            <a:r>
              <a:rPr lang="fr-FR" dirty="0"/>
              <a:t>Liaison de valence </a:t>
            </a:r>
            <a:r>
              <a:rPr lang="fr-FR" dirty="0" err="1"/>
              <a:t>maintine</a:t>
            </a:r>
            <a:r>
              <a:rPr lang="fr-FR" dirty="0"/>
              <a:t> </a:t>
            </a:r>
            <a:r>
              <a:rPr lang="fr-FR" dirty="0" err="1"/>
              <a:t>l’atom</a:t>
            </a:r>
            <a:r>
              <a:rPr lang="fr-FR" dirty="0"/>
              <a:t> stable</a:t>
            </a:r>
          </a:p>
          <a:p>
            <a:endParaRPr lang="fr-FR" dirty="0"/>
          </a:p>
          <a:p>
            <a:r>
              <a:rPr lang="fr-FR" dirty="0"/>
              <a:t>Mettre sur 2 slides avec liaisons covalence</a:t>
            </a:r>
          </a:p>
          <a:p>
            <a:r>
              <a:rPr lang="fr-FR" dirty="0"/>
              <a:t>Mettre les ions</a:t>
            </a:r>
          </a:p>
        </p:txBody>
      </p:sp>
    </p:spTree>
    <p:extLst>
      <p:ext uri="{BB962C8B-B14F-4D97-AF65-F5344CB8AC3E}">
        <p14:creationId xmlns:p14="http://schemas.microsoft.com/office/powerpoint/2010/main" val="3858474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Explication atomes avec couches </a:t>
            </a:r>
            <a:r>
              <a:rPr lang="fr-FR" dirty="0" err="1"/>
              <a:t>électronic</a:t>
            </a:r>
            <a:r>
              <a:rPr lang="fr-FR" dirty="0"/>
              <a:t> K, L, M …</a:t>
            </a:r>
          </a:p>
          <a:p>
            <a:r>
              <a:rPr lang="fr-FR" dirty="0"/>
              <a:t>Saut des électrons entre </a:t>
            </a:r>
            <a:r>
              <a:rPr lang="fr-FR" dirty="0" err="1"/>
              <a:t>atom</a:t>
            </a:r>
            <a:r>
              <a:rPr lang="fr-FR" dirty="0"/>
              <a:t> = courant</a:t>
            </a:r>
          </a:p>
          <a:p>
            <a:r>
              <a:rPr lang="fr-FR" dirty="0"/>
              <a:t>Liaison de valence </a:t>
            </a:r>
            <a:r>
              <a:rPr lang="fr-FR" dirty="0" err="1"/>
              <a:t>maintine</a:t>
            </a:r>
            <a:r>
              <a:rPr lang="fr-FR" dirty="0"/>
              <a:t> </a:t>
            </a:r>
            <a:r>
              <a:rPr lang="fr-FR" dirty="0" err="1"/>
              <a:t>l’atom</a:t>
            </a:r>
            <a:r>
              <a:rPr lang="fr-FR" dirty="0"/>
              <a:t> stable</a:t>
            </a:r>
          </a:p>
          <a:p>
            <a:endParaRPr lang="fr-FR" dirty="0"/>
          </a:p>
          <a:p>
            <a:r>
              <a:rPr lang="fr-FR" dirty="0"/>
              <a:t>Mettre sur 2 slides avec liaisons covalence</a:t>
            </a:r>
          </a:p>
          <a:p>
            <a:r>
              <a:rPr lang="fr-FR" dirty="0"/>
              <a:t>Mettre les ions</a:t>
            </a:r>
          </a:p>
        </p:txBody>
      </p:sp>
    </p:spTree>
    <p:extLst>
      <p:ext uri="{BB962C8B-B14F-4D97-AF65-F5344CB8AC3E}">
        <p14:creationId xmlns:p14="http://schemas.microsoft.com/office/powerpoint/2010/main" val="1925084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Exos sur calcul de charge</a:t>
            </a:r>
          </a:p>
          <a:p>
            <a:r>
              <a:rPr lang="fr-FR" dirty="0" err="1"/>
              <a:t>deltaQ</a:t>
            </a:r>
            <a:r>
              <a:rPr lang="fr-FR" dirty="0"/>
              <a:t> = I x Delta T =2A 3s = 6C</a:t>
            </a:r>
          </a:p>
        </p:txBody>
      </p:sp>
    </p:spTree>
    <p:extLst>
      <p:ext uri="{BB962C8B-B14F-4D97-AF65-F5344CB8AC3E}">
        <p14:creationId xmlns:p14="http://schemas.microsoft.com/office/powerpoint/2010/main" val="861715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Notion joule / énergie à noté</a:t>
            </a:r>
          </a:p>
        </p:txBody>
      </p:sp>
    </p:spTree>
    <p:extLst>
      <p:ext uri="{BB962C8B-B14F-4D97-AF65-F5344CB8AC3E}">
        <p14:creationId xmlns:p14="http://schemas.microsoft.com/office/powerpoint/2010/main" val="2192745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871655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Composants actif = consomme courant</a:t>
            </a:r>
          </a:p>
        </p:txBody>
      </p:sp>
    </p:spTree>
    <p:extLst>
      <p:ext uri="{BB962C8B-B14F-4D97-AF65-F5344CB8AC3E}">
        <p14:creationId xmlns:p14="http://schemas.microsoft.com/office/powerpoint/2010/main" val="2140539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7924015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462824"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a:t>LECTURE TITLE, MAJ, 44PT, 2 LINE MAX</a:t>
            </a:r>
            <a:endParaRPr dirty="0"/>
          </a:p>
        </p:txBody>
      </p:sp>
      <p:sp>
        <p:nvSpPr>
          <p:cNvPr id="11" name="Google Shape;11;p2"/>
          <p:cNvSpPr txBox="1">
            <a:spLocks noGrp="1"/>
          </p:cNvSpPr>
          <p:nvPr>
            <p:ph type="subTitle" idx="1" hasCustomPrompt="1"/>
          </p:nvPr>
        </p:nvSpPr>
        <p:spPr>
          <a:xfrm>
            <a:off x="2052827" y="2676576"/>
            <a:ext cx="3973420" cy="792600"/>
          </a:xfrm>
          <a:prstGeom prst="rect">
            <a:avLst/>
          </a:prstGeom>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400" b="0">
                <a:solidFill>
                  <a:schemeClr val="tx1"/>
                </a:solidFill>
                <a:latin typeface="+mn-l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fr-FR" dirty="0"/>
              <a:t>– </a:t>
            </a:r>
            <a:r>
              <a:rPr lang="fr-FR" dirty="0" err="1"/>
              <a:t>Subtitle</a:t>
            </a:r>
            <a:r>
              <a:rPr lang="fr-FR" dirty="0"/>
              <a:t> of Lecture</a:t>
            </a:r>
            <a:endParaRPr dirty="0"/>
          </a:p>
        </p:txBody>
      </p:sp>
      <p:pic>
        <p:nvPicPr>
          <p:cNvPr id="8" name="Google Shape;57;p13">
            <a:extLst>
              <a:ext uri="{FF2B5EF4-FFF2-40B4-BE49-F238E27FC236}">
                <a16:creationId xmlns:a16="http://schemas.microsoft.com/office/drawing/2014/main" id="{1107FF23-9A46-430F-8774-77486BE527F8}"/>
              </a:ext>
            </a:extLst>
          </p:cNvPr>
          <p:cNvPicPr preferRelativeResize="0"/>
          <p:nvPr userDrawn="1"/>
        </p:nvPicPr>
        <p:blipFill rotWithShape="1">
          <a:blip r:embed="rId2">
            <a:alphaModFix/>
          </a:blip>
          <a:srcRect l="9974" t="14370" r="11796" b="19861"/>
          <a:stretch/>
        </p:blipFill>
        <p:spPr>
          <a:xfrm>
            <a:off x="462803" y="189337"/>
            <a:ext cx="1492060" cy="1254380"/>
          </a:xfrm>
          <a:prstGeom prst="rect">
            <a:avLst/>
          </a:prstGeom>
          <a:noFill/>
          <a:ln>
            <a:noFill/>
          </a:ln>
        </p:spPr>
      </p:pic>
      <p:sp>
        <p:nvSpPr>
          <p:cNvPr id="9" name="Espace réservé pour une image  8">
            <a:extLst>
              <a:ext uri="{FF2B5EF4-FFF2-40B4-BE49-F238E27FC236}">
                <a16:creationId xmlns:a16="http://schemas.microsoft.com/office/drawing/2014/main" id="{F9093C77-847E-44E0-B094-99C17001C010}"/>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3">
            <a:alphaModFix/>
          </a:blip>
          <a:stretch>
            <a:fillRect/>
          </a:stretch>
        </p:blipFill>
        <p:spPr>
          <a:xfrm>
            <a:off x="3342325" y="4483237"/>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4">
            <a:alphaModFix/>
          </a:blip>
          <a:stretch>
            <a:fillRect/>
          </a:stretch>
        </p:blipFill>
        <p:spPr>
          <a:xfrm>
            <a:off x="5062225" y="4487075"/>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5">
            <a:alphaModFix/>
          </a:blip>
          <a:stretch>
            <a:fillRect/>
          </a:stretch>
        </p:blipFill>
        <p:spPr>
          <a:xfrm>
            <a:off x="1437206" y="4483231"/>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6">
            <a:alphaModFix/>
          </a:blip>
          <a:stretch>
            <a:fillRect/>
          </a:stretch>
        </p:blipFill>
        <p:spPr>
          <a:xfrm>
            <a:off x="462803" y="4509613"/>
            <a:ext cx="627600" cy="444550"/>
          </a:xfrm>
          <a:prstGeom prst="rect">
            <a:avLst/>
          </a:prstGeom>
          <a:noFill/>
          <a:ln>
            <a:noFill/>
          </a:ln>
        </p:spPr>
      </p:pic>
      <p:sp>
        <p:nvSpPr>
          <p:cNvPr id="19" name="Espace réservé du texte 18">
            <a:extLst>
              <a:ext uri="{FF2B5EF4-FFF2-40B4-BE49-F238E27FC236}">
                <a16:creationId xmlns:a16="http://schemas.microsoft.com/office/drawing/2014/main" id="{D9930C80-D26E-4739-9608-0F27116DE039}"/>
              </a:ext>
            </a:extLst>
          </p:cNvPr>
          <p:cNvSpPr>
            <a:spLocks noGrp="1"/>
          </p:cNvSpPr>
          <p:nvPr>
            <p:ph type="body" sz="quarter" idx="15" hasCustomPrompt="1"/>
          </p:nvPr>
        </p:nvSpPr>
        <p:spPr>
          <a:xfrm>
            <a:off x="462803" y="2685085"/>
            <a:ext cx="1766848" cy="784091"/>
          </a:xfrm>
        </p:spPr>
        <p:txBody>
          <a:bodyPr/>
          <a:lstStyle>
            <a:lvl1pPr marL="114300" indent="0">
              <a:buNone/>
              <a:defRPr sz="2400" b="1"/>
            </a:lvl1pPr>
          </a:lstStyle>
          <a:p>
            <a:pPr lvl="0"/>
            <a:r>
              <a:rPr lang="fr-FR" dirty="0"/>
              <a:t>Lecture 01</a:t>
            </a:r>
          </a:p>
        </p:txBody>
      </p:sp>
      <p:sp>
        <p:nvSpPr>
          <p:cNvPr id="23" name="Espace réservé du texte 22">
            <a:extLst>
              <a:ext uri="{FF2B5EF4-FFF2-40B4-BE49-F238E27FC236}">
                <a16:creationId xmlns:a16="http://schemas.microsoft.com/office/drawing/2014/main" id="{13660E4A-2161-41E0-8942-6BF519F3EBDE}"/>
              </a:ext>
            </a:extLst>
          </p:cNvPr>
          <p:cNvSpPr>
            <a:spLocks noGrp="1"/>
          </p:cNvSpPr>
          <p:nvPr>
            <p:ph type="body" sz="quarter" idx="16" hasCustomPrompt="1"/>
          </p:nvPr>
        </p:nvSpPr>
        <p:spPr>
          <a:xfrm>
            <a:off x="459370" y="3457462"/>
            <a:ext cx="3186913" cy="914400"/>
          </a:xfrm>
        </p:spPr>
        <p:txBody>
          <a:bodyPr/>
          <a:lstStyle>
            <a:lvl1pPr marL="114300" indent="0">
              <a:buNone/>
              <a:defRPr sz="1400" b="0">
                <a:solidFill>
                  <a:schemeClr val="tx1">
                    <a:lumMod val="50000"/>
                  </a:schemeClr>
                </a:solidFill>
              </a:defRPr>
            </a:lvl1pPr>
          </a:lstStyle>
          <a:p>
            <a:pPr lvl="0"/>
            <a:r>
              <a:rPr lang="fr-FR" dirty="0"/>
              <a:t>Name SURNAME</a:t>
            </a:r>
          </a:p>
          <a:p>
            <a:pPr lvl="0"/>
            <a:r>
              <a:rPr lang="fr-FR" dirty="0"/>
              <a:t>PhD – </a:t>
            </a:r>
            <a:r>
              <a:rPr lang="fr-FR" dirty="0" err="1"/>
              <a:t>Title</a:t>
            </a:r>
            <a:r>
              <a:rPr lang="fr-FR" dirty="0"/>
              <a:t> of the </a:t>
            </a:r>
            <a:r>
              <a:rPr lang="fr-FR" dirty="0" err="1"/>
              <a:t>Thesis</a:t>
            </a:r>
            <a:endParaRPr lang="fr-FR" dirty="0"/>
          </a:p>
          <a:p>
            <a:pPr lvl="0"/>
            <a:r>
              <a:rPr lang="fr-FR" dirty="0"/>
              <a:t>Name.surname@devinci.fr</a:t>
            </a:r>
          </a:p>
        </p:txBody>
      </p:sp>
    </p:spTree>
    <p:extLst>
      <p:ext uri="{BB962C8B-B14F-4D97-AF65-F5344CB8AC3E}">
        <p14:creationId xmlns:p14="http://schemas.microsoft.com/office/powerpoint/2010/main" val="1053059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userDrawn="1">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lvl="0"/>
            <a:r>
              <a:rPr lang="fr-FR"/>
              <a:t>Cliquez pour modifier les styles du texte du masque</a:t>
            </a:r>
          </a:p>
        </p:txBody>
      </p:sp>
      <p:sp>
        <p:nvSpPr>
          <p:cNvPr id="5" name="Espace réservé du pied de page 2">
            <a:extLst>
              <a:ext uri="{FF2B5EF4-FFF2-40B4-BE49-F238E27FC236}">
                <a16:creationId xmlns:a16="http://schemas.microsoft.com/office/drawing/2014/main" id="{CF65F214-727C-4140-997D-62910DC38FAE}"/>
              </a:ext>
            </a:extLst>
          </p:cNvPr>
          <p:cNvSpPr>
            <a:spLocks noGrp="1"/>
          </p:cNvSpPr>
          <p:nvPr>
            <p:ph type="ftr" sz="quarter" idx="10"/>
          </p:nvPr>
        </p:nvSpPr>
        <p:spPr>
          <a:xfrm>
            <a:off x="723900" y="4534451"/>
            <a:ext cx="7410450" cy="280987"/>
          </a:xfrm>
        </p:spPr>
        <p:txBody>
          <a:bodyPr/>
          <a:lstStyle/>
          <a:p>
            <a:r>
              <a:rPr lang="en-US" dirty="0"/>
              <a:t>Presentation Title | Internal | DVIC | Technical Lecture</a:t>
            </a:r>
          </a:p>
        </p:txBody>
      </p:sp>
      <p:sp>
        <p:nvSpPr>
          <p:cNvPr id="6" name="Espace réservé du numéro de diapositive 3">
            <a:extLst>
              <a:ext uri="{FF2B5EF4-FFF2-40B4-BE49-F238E27FC236}">
                <a16:creationId xmlns:a16="http://schemas.microsoft.com/office/drawing/2014/main" id="{54158B17-E0A9-4026-939F-30DAC20EC80F}"/>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7" name="Espace réservé du texte 5">
            <a:extLst>
              <a:ext uri="{FF2B5EF4-FFF2-40B4-BE49-F238E27FC236}">
                <a16:creationId xmlns:a16="http://schemas.microsoft.com/office/drawing/2014/main" id="{0445D1F5-BCDC-4363-9F5B-1EFB6B4FCAF8}"/>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8" name="Espace réservé du texte 5">
            <a:extLst>
              <a:ext uri="{FF2B5EF4-FFF2-40B4-BE49-F238E27FC236}">
                <a16:creationId xmlns:a16="http://schemas.microsoft.com/office/drawing/2014/main" id="{F9D2430D-FF47-468C-80AE-8257AC6287F8}"/>
              </a:ext>
            </a:extLst>
          </p:cNvPr>
          <p:cNvSpPr>
            <a:spLocks noGrp="1"/>
          </p:cNvSpPr>
          <p:nvPr>
            <p:ph type="body" sz="quarter" idx="15" hasCustomPrompt="1"/>
          </p:nvPr>
        </p:nvSpPr>
        <p:spPr>
          <a:xfrm>
            <a:off x="72389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921374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preserve="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719999"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err="1"/>
              <a:t>Thank</a:t>
            </a:r>
            <a:r>
              <a:rPr lang="fr-FR" dirty="0"/>
              <a:t> </a:t>
            </a:r>
            <a:r>
              <a:rPr lang="fr-FR" dirty="0" err="1"/>
              <a:t>you</a:t>
            </a:r>
            <a:endParaRPr dirty="0"/>
          </a:p>
        </p:txBody>
      </p:sp>
      <p:sp>
        <p:nvSpPr>
          <p:cNvPr id="3" name="Espace réservé du texte 2">
            <a:extLst>
              <a:ext uri="{FF2B5EF4-FFF2-40B4-BE49-F238E27FC236}">
                <a16:creationId xmlns:a16="http://schemas.microsoft.com/office/drawing/2014/main" id="{BD21991B-DB12-4AB8-ADB5-60EF109358A6}"/>
              </a:ext>
            </a:extLst>
          </p:cNvPr>
          <p:cNvSpPr>
            <a:spLocks noGrp="1"/>
          </p:cNvSpPr>
          <p:nvPr>
            <p:ph type="body" sz="quarter" idx="13" hasCustomPrompt="1"/>
          </p:nvPr>
        </p:nvSpPr>
        <p:spPr>
          <a:xfrm>
            <a:off x="719999" y="3363784"/>
            <a:ext cx="3851275" cy="854075"/>
          </a:xfrm>
        </p:spPr>
        <p:txBody>
          <a:bodyPr/>
          <a:lstStyle>
            <a:lvl1pPr marL="0" indent="0" algn="l" rtl="0">
              <a:spcBef>
                <a:spcPts val="0"/>
              </a:spcBef>
              <a:spcAft>
                <a:spcPts val="0"/>
              </a:spcAft>
              <a:buNone/>
              <a:defRPr sz="1400"/>
            </a:lvl1pPr>
          </a:lstStyle>
          <a:p>
            <a:pPr marL="0" lvl="0" indent="0" algn="l" rtl="0">
              <a:spcBef>
                <a:spcPts val="0"/>
              </a:spcBef>
              <a:spcAft>
                <a:spcPts val="0"/>
              </a:spcAft>
              <a:buNone/>
            </a:pPr>
            <a:r>
              <a:rPr lang="en-US" b="1" dirty="0">
                <a:solidFill>
                  <a:srgbClr val="666666"/>
                </a:solidFill>
                <a:latin typeface="Roboto Light"/>
                <a:ea typeface="Roboto Light"/>
                <a:cs typeface="Roboto Light"/>
                <a:sym typeface="Roboto Light"/>
              </a:rPr>
              <a:t>Name</a:t>
            </a:r>
            <a:r>
              <a:rPr lang="en-US" dirty="0">
                <a:solidFill>
                  <a:srgbClr val="666666"/>
                </a:solidFill>
                <a:latin typeface="Roboto Light"/>
                <a:ea typeface="Roboto Light"/>
                <a:cs typeface="Roboto Light"/>
                <a:sym typeface="Roboto Light"/>
              </a:rPr>
              <a:t> SURNAME</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PhD - </a:t>
            </a:r>
            <a:r>
              <a:rPr lang="en-US" b="1" dirty="0">
                <a:solidFill>
                  <a:srgbClr val="666666"/>
                </a:solidFill>
                <a:latin typeface="Roboto Light"/>
                <a:ea typeface="Roboto Light"/>
                <a:cs typeface="Roboto Light"/>
                <a:sym typeface="Roboto Light"/>
              </a:rPr>
              <a:t>Title of the Thesis</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name.surname</a:t>
            </a:r>
            <a:r>
              <a:rPr lang="en-US" b="1" dirty="0">
                <a:solidFill>
                  <a:srgbClr val="666666"/>
                </a:solidFill>
                <a:latin typeface="Roboto Light"/>
                <a:ea typeface="Roboto Light"/>
                <a:cs typeface="Roboto Light"/>
                <a:sym typeface="Roboto Light"/>
              </a:rPr>
              <a:t>@devinci.fr</a:t>
            </a:r>
          </a:p>
        </p:txBody>
      </p:sp>
      <p:pic>
        <p:nvPicPr>
          <p:cNvPr id="13" name="Google Shape;58;p13">
            <a:extLst>
              <a:ext uri="{FF2B5EF4-FFF2-40B4-BE49-F238E27FC236}">
                <a16:creationId xmlns:a16="http://schemas.microsoft.com/office/drawing/2014/main" id="{E33AF694-FAC1-4FC7-A476-A8EC542B92A8}"/>
              </a:ext>
            </a:extLst>
          </p:cNvPr>
          <p:cNvPicPr preferRelativeResize="0"/>
          <p:nvPr/>
        </p:nvPicPr>
        <p:blipFill>
          <a:blip r:embed="rId2">
            <a:alphaModFix/>
          </a:blip>
          <a:stretch>
            <a:fillRect/>
          </a:stretch>
        </p:blipFill>
        <p:spPr>
          <a:xfrm>
            <a:off x="3599521" y="4269592"/>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p:nvPicPr>
        <p:blipFill>
          <a:blip r:embed="rId3">
            <a:alphaModFix/>
          </a:blip>
          <a:stretch>
            <a:fillRect/>
          </a:stretch>
        </p:blipFill>
        <p:spPr>
          <a:xfrm>
            <a:off x="5319421" y="4273430"/>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p:nvPicPr>
        <p:blipFill>
          <a:blip r:embed="rId4">
            <a:alphaModFix/>
          </a:blip>
          <a:stretch>
            <a:fillRect/>
          </a:stretch>
        </p:blipFill>
        <p:spPr>
          <a:xfrm>
            <a:off x="1694402" y="4269586"/>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p:nvPicPr>
        <p:blipFill>
          <a:blip r:embed="rId5">
            <a:alphaModFix/>
          </a:blip>
          <a:stretch>
            <a:fillRect/>
          </a:stretch>
        </p:blipFill>
        <p:spPr>
          <a:xfrm>
            <a:off x="719999" y="4295968"/>
            <a:ext cx="627600" cy="444550"/>
          </a:xfrm>
          <a:prstGeom prst="rect">
            <a:avLst/>
          </a:prstGeom>
          <a:noFill/>
          <a:ln>
            <a:noFill/>
          </a:ln>
        </p:spPr>
      </p:pic>
      <p:sp>
        <p:nvSpPr>
          <p:cNvPr id="12" name="Textplatzhalter 7">
            <a:extLst>
              <a:ext uri="{FF2B5EF4-FFF2-40B4-BE49-F238E27FC236}">
                <a16:creationId xmlns:a16="http://schemas.microsoft.com/office/drawing/2014/main" id="{4446339A-3806-4674-8A55-1595C8A11596}"/>
              </a:ext>
            </a:extLst>
          </p:cNvPr>
          <p:cNvSpPr>
            <a:spLocks noGrp="1"/>
          </p:cNvSpPr>
          <p:nvPr>
            <p:ph type="body" sz="quarter" idx="14" hasCustomPrompt="1"/>
          </p:nvPr>
        </p:nvSpPr>
        <p:spPr>
          <a:xfrm>
            <a:off x="719999" y="2931660"/>
            <a:ext cx="4579937" cy="286597"/>
          </a:xfrm>
        </p:spPr>
        <p:txBody>
          <a:bodyPr anchor="ctr" anchorCtr="0"/>
          <a:lstStyle>
            <a:lvl1pPr marL="114300" indent="0">
              <a:spcBef>
                <a:spcPts val="300"/>
              </a:spcBef>
              <a:buNone/>
              <a:defRPr>
                <a:solidFill>
                  <a:schemeClr val="tx1"/>
                </a:solidFill>
              </a:defRPr>
            </a:lvl1pPr>
            <a:lvl2pPr>
              <a:spcBef>
                <a:spcPts val="300"/>
              </a:spcBef>
              <a:defRPr>
                <a:solidFill>
                  <a:schemeClr val="tx2"/>
                </a:solidFill>
              </a:defRPr>
            </a:lvl2pPr>
          </a:lstStyle>
          <a:p>
            <a:pPr lvl="0"/>
            <a:r>
              <a:rPr lang="de-DE" dirty="0"/>
              <a:t>Questions ?</a:t>
            </a:r>
          </a:p>
        </p:txBody>
      </p:sp>
      <p:pic>
        <p:nvPicPr>
          <p:cNvPr id="9" name="Google Shape;58;p13">
            <a:extLst>
              <a:ext uri="{FF2B5EF4-FFF2-40B4-BE49-F238E27FC236}">
                <a16:creationId xmlns:a16="http://schemas.microsoft.com/office/drawing/2014/main" id="{A7EB1B1A-48E1-4C3F-8330-107CBA254DF6}"/>
              </a:ext>
            </a:extLst>
          </p:cNvPr>
          <p:cNvPicPr preferRelativeResize="0"/>
          <p:nvPr userDrawn="1"/>
        </p:nvPicPr>
        <p:blipFill>
          <a:blip r:embed="rId2">
            <a:alphaModFix/>
          </a:blip>
          <a:stretch>
            <a:fillRect/>
          </a:stretch>
        </p:blipFill>
        <p:spPr>
          <a:xfrm>
            <a:off x="3599521" y="4269592"/>
            <a:ext cx="1394425" cy="497350"/>
          </a:xfrm>
          <a:prstGeom prst="rect">
            <a:avLst/>
          </a:prstGeom>
          <a:noFill/>
          <a:ln>
            <a:noFill/>
          </a:ln>
        </p:spPr>
      </p:pic>
      <p:pic>
        <p:nvPicPr>
          <p:cNvPr id="11" name="Google Shape;59;p13">
            <a:extLst>
              <a:ext uri="{FF2B5EF4-FFF2-40B4-BE49-F238E27FC236}">
                <a16:creationId xmlns:a16="http://schemas.microsoft.com/office/drawing/2014/main" id="{6F6AF9CC-79DE-4FB9-929B-E5CC70F7E872}"/>
              </a:ext>
            </a:extLst>
          </p:cNvPr>
          <p:cNvPicPr preferRelativeResize="0"/>
          <p:nvPr userDrawn="1"/>
        </p:nvPicPr>
        <p:blipFill>
          <a:blip r:embed="rId3">
            <a:alphaModFix/>
          </a:blip>
          <a:stretch>
            <a:fillRect/>
          </a:stretch>
        </p:blipFill>
        <p:spPr>
          <a:xfrm>
            <a:off x="5319421" y="4273430"/>
            <a:ext cx="1558325" cy="489622"/>
          </a:xfrm>
          <a:prstGeom prst="rect">
            <a:avLst/>
          </a:prstGeom>
          <a:noFill/>
          <a:ln>
            <a:noFill/>
          </a:ln>
        </p:spPr>
      </p:pic>
      <p:pic>
        <p:nvPicPr>
          <p:cNvPr id="17" name="Google Shape;60;p13">
            <a:extLst>
              <a:ext uri="{FF2B5EF4-FFF2-40B4-BE49-F238E27FC236}">
                <a16:creationId xmlns:a16="http://schemas.microsoft.com/office/drawing/2014/main" id="{F25BFAF0-6E3D-48AC-83B6-05BC6543557E}"/>
              </a:ext>
            </a:extLst>
          </p:cNvPr>
          <p:cNvPicPr preferRelativeResize="0"/>
          <p:nvPr userDrawn="1"/>
        </p:nvPicPr>
        <p:blipFill>
          <a:blip r:embed="rId4">
            <a:alphaModFix/>
          </a:blip>
          <a:stretch>
            <a:fillRect/>
          </a:stretch>
        </p:blipFill>
        <p:spPr>
          <a:xfrm>
            <a:off x="1694402" y="4269586"/>
            <a:ext cx="1558325" cy="497338"/>
          </a:xfrm>
          <a:prstGeom prst="rect">
            <a:avLst/>
          </a:prstGeom>
          <a:noFill/>
          <a:ln>
            <a:noFill/>
          </a:ln>
        </p:spPr>
      </p:pic>
      <p:pic>
        <p:nvPicPr>
          <p:cNvPr id="18" name="Google Shape;61;p13">
            <a:extLst>
              <a:ext uri="{FF2B5EF4-FFF2-40B4-BE49-F238E27FC236}">
                <a16:creationId xmlns:a16="http://schemas.microsoft.com/office/drawing/2014/main" id="{154CDD39-4021-4823-8811-687248B591DB}"/>
              </a:ext>
            </a:extLst>
          </p:cNvPr>
          <p:cNvPicPr preferRelativeResize="0"/>
          <p:nvPr userDrawn="1"/>
        </p:nvPicPr>
        <p:blipFill>
          <a:blip r:embed="rId5">
            <a:alphaModFix/>
          </a:blip>
          <a:stretch>
            <a:fillRect/>
          </a:stretch>
        </p:blipFill>
        <p:spPr>
          <a:xfrm>
            <a:off x="719999" y="4295968"/>
            <a:ext cx="627600" cy="444550"/>
          </a:xfrm>
          <a:prstGeom prst="rect">
            <a:avLst/>
          </a:prstGeom>
          <a:noFill/>
          <a:ln>
            <a:noFill/>
          </a:ln>
        </p:spPr>
      </p:pic>
    </p:spTree>
    <p:extLst>
      <p:ext uri="{BB962C8B-B14F-4D97-AF65-F5344CB8AC3E}">
        <p14:creationId xmlns:p14="http://schemas.microsoft.com/office/powerpoint/2010/main" val="1103287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266035"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a:t>LECTURE TITLE, MAJ, 44PT, 2 LINE MAX</a:t>
            </a:r>
            <a:endParaRPr dirty="0"/>
          </a:p>
        </p:txBody>
      </p:sp>
      <p:sp>
        <p:nvSpPr>
          <p:cNvPr id="11" name="Google Shape;11;p2"/>
          <p:cNvSpPr txBox="1">
            <a:spLocks noGrp="1"/>
          </p:cNvSpPr>
          <p:nvPr>
            <p:ph type="subTitle" idx="1" hasCustomPrompt="1"/>
          </p:nvPr>
        </p:nvSpPr>
        <p:spPr>
          <a:xfrm>
            <a:off x="1856038" y="2676576"/>
            <a:ext cx="3973420" cy="792600"/>
          </a:xfrm>
          <a:prstGeom prst="rect">
            <a:avLst/>
          </a:prstGeom>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400" b="0">
                <a:solidFill>
                  <a:schemeClr val="tx1"/>
                </a:solidFill>
                <a:latin typeface="+mn-l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fr-FR" dirty="0"/>
              <a:t>– </a:t>
            </a:r>
            <a:r>
              <a:rPr lang="fr-FR" dirty="0" err="1"/>
              <a:t>Subtitle</a:t>
            </a:r>
            <a:r>
              <a:rPr lang="fr-FR" dirty="0"/>
              <a:t> of Lecture</a:t>
            </a:r>
            <a:endParaRPr dirty="0"/>
          </a:p>
        </p:txBody>
      </p:sp>
      <p:pic>
        <p:nvPicPr>
          <p:cNvPr id="8" name="Google Shape;57;p13">
            <a:extLst>
              <a:ext uri="{FF2B5EF4-FFF2-40B4-BE49-F238E27FC236}">
                <a16:creationId xmlns:a16="http://schemas.microsoft.com/office/drawing/2014/main" id="{1107FF23-9A46-430F-8774-77486BE527F8}"/>
              </a:ext>
            </a:extLst>
          </p:cNvPr>
          <p:cNvPicPr preferRelativeResize="0"/>
          <p:nvPr userDrawn="1"/>
        </p:nvPicPr>
        <p:blipFill rotWithShape="1">
          <a:blip r:embed="rId2">
            <a:alphaModFix/>
          </a:blip>
          <a:srcRect l="9974" t="14370" r="11796" b="19861"/>
          <a:stretch/>
        </p:blipFill>
        <p:spPr>
          <a:xfrm>
            <a:off x="344373" y="182831"/>
            <a:ext cx="1492060" cy="1254380"/>
          </a:xfrm>
          <a:prstGeom prst="rect">
            <a:avLst/>
          </a:prstGeom>
          <a:noFill/>
          <a:ln>
            <a:noFill/>
          </a:ln>
        </p:spPr>
      </p:pic>
      <p:sp>
        <p:nvSpPr>
          <p:cNvPr id="9" name="Espace réservé pour une image  8">
            <a:extLst>
              <a:ext uri="{FF2B5EF4-FFF2-40B4-BE49-F238E27FC236}">
                <a16:creationId xmlns:a16="http://schemas.microsoft.com/office/drawing/2014/main" id="{F9093C77-847E-44E0-B094-99C17001C010}"/>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3">
            <a:alphaModFix/>
          </a:blip>
          <a:stretch>
            <a:fillRect/>
          </a:stretch>
        </p:blipFill>
        <p:spPr>
          <a:xfrm>
            <a:off x="3342325" y="4483237"/>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4">
            <a:alphaModFix/>
          </a:blip>
          <a:stretch>
            <a:fillRect/>
          </a:stretch>
        </p:blipFill>
        <p:spPr>
          <a:xfrm>
            <a:off x="5062225" y="4487075"/>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5">
            <a:alphaModFix/>
          </a:blip>
          <a:stretch>
            <a:fillRect/>
          </a:stretch>
        </p:blipFill>
        <p:spPr>
          <a:xfrm>
            <a:off x="1437206" y="4483231"/>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6">
            <a:alphaModFix/>
          </a:blip>
          <a:stretch>
            <a:fillRect/>
          </a:stretch>
        </p:blipFill>
        <p:spPr>
          <a:xfrm>
            <a:off x="462803" y="4509613"/>
            <a:ext cx="627600" cy="444550"/>
          </a:xfrm>
          <a:prstGeom prst="rect">
            <a:avLst/>
          </a:prstGeom>
          <a:noFill/>
          <a:ln>
            <a:noFill/>
          </a:ln>
        </p:spPr>
      </p:pic>
      <p:sp>
        <p:nvSpPr>
          <p:cNvPr id="19" name="Espace réservé du texte 18">
            <a:extLst>
              <a:ext uri="{FF2B5EF4-FFF2-40B4-BE49-F238E27FC236}">
                <a16:creationId xmlns:a16="http://schemas.microsoft.com/office/drawing/2014/main" id="{D9930C80-D26E-4739-9608-0F27116DE039}"/>
              </a:ext>
            </a:extLst>
          </p:cNvPr>
          <p:cNvSpPr>
            <a:spLocks noGrp="1"/>
          </p:cNvSpPr>
          <p:nvPr>
            <p:ph type="body" sz="quarter" idx="15" hasCustomPrompt="1"/>
          </p:nvPr>
        </p:nvSpPr>
        <p:spPr>
          <a:xfrm>
            <a:off x="266014" y="2685085"/>
            <a:ext cx="1766848" cy="784091"/>
          </a:xfrm>
        </p:spPr>
        <p:txBody>
          <a:bodyPr/>
          <a:lstStyle>
            <a:lvl1pPr marL="114300" indent="0">
              <a:buNone/>
              <a:defRPr sz="2400" b="1"/>
            </a:lvl1pPr>
          </a:lstStyle>
          <a:p>
            <a:pPr lvl="0"/>
            <a:r>
              <a:rPr lang="fr-FR" dirty="0"/>
              <a:t>Lecture 01</a:t>
            </a:r>
          </a:p>
        </p:txBody>
      </p:sp>
      <p:sp>
        <p:nvSpPr>
          <p:cNvPr id="23" name="Espace réservé du texte 22">
            <a:extLst>
              <a:ext uri="{FF2B5EF4-FFF2-40B4-BE49-F238E27FC236}">
                <a16:creationId xmlns:a16="http://schemas.microsoft.com/office/drawing/2014/main" id="{13660E4A-2161-41E0-8942-6BF519F3EBDE}"/>
              </a:ext>
            </a:extLst>
          </p:cNvPr>
          <p:cNvSpPr>
            <a:spLocks noGrp="1"/>
          </p:cNvSpPr>
          <p:nvPr>
            <p:ph type="body" sz="quarter" idx="16" hasCustomPrompt="1"/>
          </p:nvPr>
        </p:nvSpPr>
        <p:spPr>
          <a:xfrm>
            <a:off x="262581" y="3457462"/>
            <a:ext cx="3186913" cy="914400"/>
          </a:xfrm>
        </p:spPr>
        <p:txBody>
          <a:bodyPr/>
          <a:lstStyle>
            <a:lvl1pPr marL="114300" indent="0">
              <a:buNone/>
              <a:defRPr sz="1400" b="0">
                <a:solidFill>
                  <a:schemeClr val="tx1">
                    <a:lumMod val="50000"/>
                  </a:schemeClr>
                </a:solidFill>
              </a:defRPr>
            </a:lvl1pPr>
          </a:lstStyle>
          <a:p>
            <a:pPr lvl="0"/>
            <a:r>
              <a:rPr lang="fr-FR" dirty="0"/>
              <a:t>Name SURNAME</a:t>
            </a:r>
          </a:p>
          <a:p>
            <a:pPr lvl="0"/>
            <a:r>
              <a:rPr lang="fr-FR" dirty="0"/>
              <a:t>PhD – </a:t>
            </a:r>
            <a:r>
              <a:rPr lang="fr-FR" dirty="0" err="1"/>
              <a:t>Title</a:t>
            </a:r>
            <a:r>
              <a:rPr lang="fr-FR" dirty="0"/>
              <a:t> of the </a:t>
            </a:r>
            <a:r>
              <a:rPr lang="fr-FR" dirty="0" err="1"/>
              <a:t>Thesis</a:t>
            </a:r>
            <a:endParaRPr lang="fr-FR" dirty="0"/>
          </a:p>
          <a:p>
            <a:pPr lvl="0"/>
            <a:r>
              <a:rPr lang="fr-FR" dirty="0"/>
              <a:t>Name.surname@devinci.fr</a:t>
            </a:r>
          </a:p>
        </p:txBody>
      </p:sp>
    </p:spTree>
    <p:extLst>
      <p:ext uri="{BB962C8B-B14F-4D97-AF65-F5344CB8AC3E}">
        <p14:creationId xmlns:p14="http://schemas.microsoft.com/office/powerpoint/2010/main" val="1228068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18863-F4CC-4104-9FB9-C53830B9AD1E}"/>
              </a:ext>
            </a:extLst>
          </p:cNvPr>
          <p:cNvSpPr>
            <a:spLocks noGrp="1"/>
          </p:cNvSpPr>
          <p:nvPr>
            <p:ph type="title" hasCustomPrompt="1"/>
          </p:nvPr>
        </p:nvSpPr>
        <p:spPr>
          <a:xfrm>
            <a:off x="311700" y="450294"/>
            <a:ext cx="8520600" cy="572700"/>
          </a:xfrm>
        </p:spPr>
        <p:txBody>
          <a:bodyPr/>
          <a:lstStyle>
            <a:lvl1pPr>
              <a:defRPr>
                <a:latin typeface="+mj-lt"/>
              </a:defRPr>
            </a:lvl1pPr>
          </a:lstStyle>
          <a:p>
            <a:r>
              <a:rPr lang="fr-FR" dirty="0"/>
              <a:t>LECTURE TITLE, 28PT, 1 LINE</a:t>
            </a:r>
          </a:p>
        </p:txBody>
      </p:sp>
      <p:sp>
        <p:nvSpPr>
          <p:cNvPr id="3" name="Espace réservé du pied de page 2">
            <a:extLst>
              <a:ext uri="{FF2B5EF4-FFF2-40B4-BE49-F238E27FC236}">
                <a16:creationId xmlns:a16="http://schemas.microsoft.com/office/drawing/2014/main" id="{C35F6B35-87DC-46B6-89AD-A95AB676ECD9}"/>
              </a:ext>
            </a:extLst>
          </p:cNvPr>
          <p:cNvSpPr>
            <a:spLocks noGrp="1"/>
          </p:cNvSpPr>
          <p:nvPr>
            <p:ph type="ftr" sz="quarter" idx="10"/>
          </p:nvPr>
        </p:nvSpPr>
        <p:spPr/>
        <p:txBody>
          <a:bodyPr/>
          <a:lstStyle/>
          <a:p>
            <a:r>
              <a:rPr lang="en-US" dirty="0"/>
              <a:t>Presentation title  |  DVIC |  Internal  |  Design  Lecture </a:t>
            </a:r>
          </a:p>
        </p:txBody>
      </p:sp>
      <p:sp>
        <p:nvSpPr>
          <p:cNvPr id="4" name="Espace réservé du numéro de diapositive 3">
            <a:extLst>
              <a:ext uri="{FF2B5EF4-FFF2-40B4-BE49-F238E27FC236}">
                <a16:creationId xmlns:a16="http://schemas.microsoft.com/office/drawing/2014/main" id="{E6C7DD4B-6912-4C73-8FDE-280F9AB6C1A8}"/>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0" name="Espace réservé du texte 9">
            <a:extLst>
              <a:ext uri="{FF2B5EF4-FFF2-40B4-BE49-F238E27FC236}">
                <a16:creationId xmlns:a16="http://schemas.microsoft.com/office/drawing/2014/main" id="{9B3C62EC-111B-47EA-9A6B-022F85CB5EF5}"/>
              </a:ext>
            </a:extLst>
          </p:cNvPr>
          <p:cNvSpPr>
            <a:spLocks noGrp="1"/>
          </p:cNvSpPr>
          <p:nvPr>
            <p:ph type="body" sz="quarter" idx="12" hasCustomPrompt="1"/>
          </p:nvPr>
        </p:nvSpPr>
        <p:spPr>
          <a:xfrm>
            <a:off x="311700" y="1242224"/>
            <a:ext cx="1364699" cy="742157"/>
          </a:xfrm>
        </p:spPr>
        <p:txBody>
          <a:bodyPr/>
          <a:lstStyle>
            <a:lvl1pPr marL="114300" indent="0">
              <a:buNone/>
              <a:defRPr sz="4400">
                <a:latin typeface="+mj-lt"/>
              </a:defRPr>
            </a:lvl1pPr>
          </a:lstStyle>
          <a:p>
            <a:pPr lvl="0"/>
            <a:r>
              <a:rPr lang="fr-FR" dirty="0"/>
              <a:t>01|</a:t>
            </a:r>
          </a:p>
        </p:txBody>
      </p:sp>
      <p:sp>
        <p:nvSpPr>
          <p:cNvPr id="13" name="Espace réservé du texte 9">
            <a:extLst>
              <a:ext uri="{FF2B5EF4-FFF2-40B4-BE49-F238E27FC236}">
                <a16:creationId xmlns:a16="http://schemas.microsoft.com/office/drawing/2014/main" id="{468CE49D-936E-421A-8D2D-BF5DAE7CE1FA}"/>
              </a:ext>
            </a:extLst>
          </p:cNvPr>
          <p:cNvSpPr>
            <a:spLocks noGrp="1"/>
          </p:cNvSpPr>
          <p:nvPr>
            <p:ph type="body" sz="quarter" idx="13" hasCustomPrompt="1"/>
          </p:nvPr>
        </p:nvSpPr>
        <p:spPr>
          <a:xfrm>
            <a:off x="311699" y="1984381"/>
            <a:ext cx="1364699" cy="742157"/>
          </a:xfrm>
        </p:spPr>
        <p:txBody>
          <a:bodyPr/>
          <a:lstStyle>
            <a:lvl1pPr marL="114300" indent="0">
              <a:buNone/>
              <a:defRPr sz="4400">
                <a:latin typeface="+mj-lt"/>
              </a:defRPr>
            </a:lvl1pPr>
          </a:lstStyle>
          <a:p>
            <a:pPr lvl="0"/>
            <a:r>
              <a:rPr lang="fr-FR" dirty="0"/>
              <a:t>02|</a:t>
            </a:r>
          </a:p>
        </p:txBody>
      </p:sp>
      <p:sp>
        <p:nvSpPr>
          <p:cNvPr id="14" name="Espace réservé du texte 9">
            <a:extLst>
              <a:ext uri="{FF2B5EF4-FFF2-40B4-BE49-F238E27FC236}">
                <a16:creationId xmlns:a16="http://schemas.microsoft.com/office/drawing/2014/main" id="{1B3F495F-1CAF-497F-9E33-6C514FD29F4D}"/>
              </a:ext>
            </a:extLst>
          </p:cNvPr>
          <p:cNvSpPr>
            <a:spLocks noGrp="1"/>
          </p:cNvSpPr>
          <p:nvPr>
            <p:ph type="body" sz="quarter" idx="14" hasCustomPrompt="1"/>
          </p:nvPr>
        </p:nvSpPr>
        <p:spPr>
          <a:xfrm>
            <a:off x="311698" y="2722148"/>
            <a:ext cx="1364699" cy="742157"/>
          </a:xfrm>
        </p:spPr>
        <p:txBody>
          <a:bodyPr/>
          <a:lstStyle>
            <a:lvl1pPr marL="114300" indent="0">
              <a:buNone/>
              <a:defRPr sz="4400">
                <a:latin typeface="+mj-lt"/>
              </a:defRPr>
            </a:lvl1pPr>
          </a:lstStyle>
          <a:p>
            <a:pPr lvl="0"/>
            <a:r>
              <a:rPr lang="fr-FR" dirty="0"/>
              <a:t>03|</a:t>
            </a:r>
          </a:p>
        </p:txBody>
      </p:sp>
      <p:sp>
        <p:nvSpPr>
          <p:cNvPr id="15" name="Espace réservé du texte 9">
            <a:extLst>
              <a:ext uri="{FF2B5EF4-FFF2-40B4-BE49-F238E27FC236}">
                <a16:creationId xmlns:a16="http://schemas.microsoft.com/office/drawing/2014/main" id="{0E61D389-7A53-4C50-B78B-7D515BEF3212}"/>
              </a:ext>
            </a:extLst>
          </p:cNvPr>
          <p:cNvSpPr>
            <a:spLocks noGrp="1"/>
          </p:cNvSpPr>
          <p:nvPr>
            <p:ph type="body" sz="quarter" idx="15" hasCustomPrompt="1"/>
          </p:nvPr>
        </p:nvSpPr>
        <p:spPr>
          <a:xfrm>
            <a:off x="311698" y="3464305"/>
            <a:ext cx="1364699" cy="742157"/>
          </a:xfrm>
        </p:spPr>
        <p:txBody>
          <a:bodyPr/>
          <a:lstStyle>
            <a:lvl1pPr marL="114300" indent="0">
              <a:buNone/>
              <a:defRPr sz="4400">
                <a:latin typeface="+mj-lt"/>
              </a:defRPr>
            </a:lvl1pPr>
          </a:lstStyle>
          <a:p>
            <a:pPr lvl="0"/>
            <a:r>
              <a:rPr lang="fr-FR" dirty="0"/>
              <a:t>04|</a:t>
            </a:r>
          </a:p>
        </p:txBody>
      </p:sp>
      <p:sp>
        <p:nvSpPr>
          <p:cNvPr id="16" name="Espace réservé du texte 9">
            <a:extLst>
              <a:ext uri="{FF2B5EF4-FFF2-40B4-BE49-F238E27FC236}">
                <a16:creationId xmlns:a16="http://schemas.microsoft.com/office/drawing/2014/main" id="{377E5D02-A6C7-40C8-A264-E95A124C0DD3}"/>
              </a:ext>
            </a:extLst>
          </p:cNvPr>
          <p:cNvSpPr>
            <a:spLocks noGrp="1"/>
          </p:cNvSpPr>
          <p:nvPr>
            <p:ph type="body" sz="quarter" idx="16" hasCustomPrompt="1"/>
          </p:nvPr>
        </p:nvSpPr>
        <p:spPr>
          <a:xfrm>
            <a:off x="4572001" y="1237834"/>
            <a:ext cx="1364699" cy="742157"/>
          </a:xfrm>
        </p:spPr>
        <p:txBody>
          <a:bodyPr/>
          <a:lstStyle>
            <a:lvl1pPr marL="114300" indent="0">
              <a:buNone/>
              <a:defRPr sz="4400">
                <a:latin typeface="+mj-lt"/>
              </a:defRPr>
            </a:lvl1pPr>
          </a:lstStyle>
          <a:p>
            <a:pPr lvl="0"/>
            <a:r>
              <a:rPr lang="fr-FR" dirty="0"/>
              <a:t>05|</a:t>
            </a:r>
          </a:p>
        </p:txBody>
      </p:sp>
      <p:sp>
        <p:nvSpPr>
          <p:cNvPr id="17" name="Espace réservé du texte 9">
            <a:extLst>
              <a:ext uri="{FF2B5EF4-FFF2-40B4-BE49-F238E27FC236}">
                <a16:creationId xmlns:a16="http://schemas.microsoft.com/office/drawing/2014/main" id="{1AE4C136-AFA5-4426-90A8-916CF7618FFA}"/>
              </a:ext>
            </a:extLst>
          </p:cNvPr>
          <p:cNvSpPr>
            <a:spLocks noGrp="1"/>
          </p:cNvSpPr>
          <p:nvPr>
            <p:ph type="body" sz="quarter" idx="17" hasCustomPrompt="1"/>
          </p:nvPr>
        </p:nvSpPr>
        <p:spPr>
          <a:xfrm>
            <a:off x="4572000" y="1979991"/>
            <a:ext cx="1364699" cy="742157"/>
          </a:xfrm>
        </p:spPr>
        <p:txBody>
          <a:bodyPr/>
          <a:lstStyle>
            <a:lvl1pPr marL="114300" indent="0">
              <a:buNone/>
              <a:defRPr sz="4400">
                <a:latin typeface="+mj-lt"/>
              </a:defRPr>
            </a:lvl1pPr>
          </a:lstStyle>
          <a:p>
            <a:pPr lvl="0"/>
            <a:r>
              <a:rPr lang="fr-FR" dirty="0"/>
              <a:t>06|</a:t>
            </a:r>
          </a:p>
        </p:txBody>
      </p:sp>
      <p:sp>
        <p:nvSpPr>
          <p:cNvPr id="18" name="Espace réservé du texte 9">
            <a:extLst>
              <a:ext uri="{FF2B5EF4-FFF2-40B4-BE49-F238E27FC236}">
                <a16:creationId xmlns:a16="http://schemas.microsoft.com/office/drawing/2014/main" id="{6AF0CC4E-9CA0-4D33-8527-809B51684289}"/>
              </a:ext>
            </a:extLst>
          </p:cNvPr>
          <p:cNvSpPr>
            <a:spLocks noGrp="1"/>
          </p:cNvSpPr>
          <p:nvPr>
            <p:ph type="body" sz="quarter" idx="18" hasCustomPrompt="1"/>
          </p:nvPr>
        </p:nvSpPr>
        <p:spPr>
          <a:xfrm>
            <a:off x="4571999" y="2717758"/>
            <a:ext cx="1364699" cy="742157"/>
          </a:xfrm>
        </p:spPr>
        <p:txBody>
          <a:bodyPr/>
          <a:lstStyle>
            <a:lvl1pPr marL="114300" indent="0">
              <a:buNone/>
              <a:defRPr sz="4400">
                <a:latin typeface="+mj-lt"/>
              </a:defRPr>
            </a:lvl1pPr>
          </a:lstStyle>
          <a:p>
            <a:pPr lvl="0"/>
            <a:r>
              <a:rPr lang="fr-FR" dirty="0"/>
              <a:t>07|</a:t>
            </a:r>
          </a:p>
        </p:txBody>
      </p:sp>
      <p:sp>
        <p:nvSpPr>
          <p:cNvPr id="21" name="Espace réservé du texte 20">
            <a:extLst>
              <a:ext uri="{FF2B5EF4-FFF2-40B4-BE49-F238E27FC236}">
                <a16:creationId xmlns:a16="http://schemas.microsoft.com/office/drawing/2014/main" id="{99A134C3-28D0-423A-850A-71CBB7D7DBB7}"/>
              </a:ext>
            </a:extLst>
          </p:cNvPr>
          <p:cNvSpPr>
            <a:spLocks noGrp="1"/>
          </p:cNvSpPr>
          <p:nvPr>
            <p:ph type="body" sz="quarter" idx="20" hasCustomPrompt="1"/>
          </p:nvPr>
        </p:nvSpPr>
        <p:spPr>
          <a:xfrm>
            <a:off x="1533523" y="1413024"/>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2" name="Espace réservé du texte 20">
            <a:extLst>
              <a:ext uri="{FF2B5EF4-FFF2-40B4-BE49-F238E27FC236}">
                <a16:creationId xmlns:a16="http://schemas.microsoft.com/office/drawing/2014/main" id="{1BFDB1BF-7C44-4450-A9BB-FF62CAE9EA10}"/>
              </a:ext>
            </a:extLst>
          </p:cNvPr>
          <p:cNvSpPr>
            <a:spLocks noGrp="1"/>
          </p:cNvSpPr>
          <p:nvPr>
            <p:ph type="body" sz="quarter" idx="21" hasCustomPrompt="1"/>
          </p:nvPr>
        </p:nvSpPr>
        <p:spPr>
          <a:xfrm>
            <a:off x="1533523" y="215518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3" name="Espace réservé du texte 20">
            <a:extLst>
              <a:ext uri="{FF2B5EF4-FFF2-40B4-BE49-F238E27FC236}">
                <a16:creationId xmlns:a16="http://schemas.microsoft.com/office/drawing/2014/main" id="{144D7836-15A4-46F5-AEC8-8280251BF6B5}"/>
              </a:ext>
            </a:extLst>
          </p:cNvPr>
          <p:cNvSpPr>
            <a:spLocks noGrp="1"/>
          </p:cNvSpPr>
          <p:nvPr>
            <p:ph type="body" sz="quarter" idx="22" hasCustomPrompt="1"/>
          </p:nvPr>
        </p:nvSpPr>
        <p:spPr>
          <a:xfrm>
            <a:off x="1533523" y="2887215"/>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4" name="Espace réservé du texte 20">
            <a:extLst>
              <a:ext uri="{FF2B5EF4-FFF2-40B4-BE49-F238E27FC236}">
                <a16:creationId xmlns:a16="http://schemas.microsoft.com/office/drawing/2014/main" id="{06CC383D-A400-4516-9864-B8CA2677AD31}"/>
              </a:ext>
            </a:extLst>
          </p:cNvPr>
          <p:cNvSpPr>
            <a:spLocks noGrp="1"/>
          </p:cNvSpPr>
          <p:nvPr>
            <p:ph type="body" sz="quarter" idx="23" hasCustomPrompt="1"/>
          </p:nvPr>
        </p:nvSpPr>
        <p:spPr>
          <a:xfrm>
            <a:off x="1527334" y="3614330"/>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5" name="Espace réservé du texte 20">
            <a:extLst>
              <a:ext uri="{FF2B5EF4-FFF2-40B4-BE49-F238E27FC236}">
                <a16:creationId xmlns:a16="http://schemas.microsoft.com/office/drawing/2014/main" id="{02483ED1-A3AB-4A07-9038-E83B8F5259EE}"/>
              </a:ext>
            </a:extLst>
          </p:cNvPr>
          <p:cNvSpPr>
            <a:spLocks noGrp="1"/>
          </p:cNvSpPr>
          <p:nvPr>
            <p:ph type="body" sz="quarter" idx="24" hasCustomPrompt="1"/>
          </p:nvPr>
        </p:nvSpPr>
        <p:spPr>
          <a:xfrm>
            <a:off x="5787904" y="140729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6" name="Espace réservé du texte 20">
            <a:extLst>
              <a:ext uri="{FF2B5EF4-FFF2-40B4-BE49-F238E27FC236}">
                <a16:creationId xmlns:a16="http://schemas.microsoft.com/office/drawing/2014/main" id="{D0C6B67D-D99B-4650-8476-50A127603F27}"/>
              </a:ext>
            </a:extLst>
          </p:cNvPr>
          <p:cNvSpPr>
            <a:spLocks noGrp="1"/>
          </p:cNvSpPr>
          <p:nvPr>
            <p:ph type="body" sz="quarter" idx="25" hasCustomPrompt="1"/>
          </p:nvPr>
        </p:nvSpPr>
        <p:spPr>
          <a:xfrm>
            <a:off x="5787904" y="2149448"/>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7" name="Espace réservé du texte 20">
            <a:extLst>
              <a:ext uri="{FF2B5EF4-FFF2-40B4-BE49-F238E27FC236}">
                <a16:creationId xmlns:a16="http://schemas.microsoft.com/office/drawing/2014/main" id="{B38AF3B3-DDF8-45B0-87C8-28831FB19CC2}"/>
              </a:ext>
            </a:extLst>
          </p:cNvPr>
          <p:cNvSpPr>
            <a:spLocks noGrp="1"/>
          </p:cNvSpPr>
          <p:nvPr>
            <p:ph type="body" sz="quarter" idx="26" hasCustomPrompt="1"/>
          </p:nvPr>
        </p:nvSpPr>
        <p:spPr>
          <a:xfrm>
            <a:off x="5787904" y="2881482"/>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853657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311700" y="2136449"/>
            <a:ext cx="6455806" cy="1008001"/>
          </a:xfrm>
        </p:spPr>
        <p:txBody>
          <a:bodyPr/>
          <a:lstStyle>
            <a:lvl1pP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p:txBody>
          <a:bodyPr/>
          <a:lstStyle>
            <a:lvl1pPr>
              <a:defRPr>
                <a:solidFill>
                  <a:schemeClr val="tx1"/>
                </a:solidFill>
              </a:defRPr>
            </a:lvl1pPr>
          </a:lstStyle>
          <a:p>
            <a:r>
              <a:rPr lang="en-US" dirty="0"/>
              <a:t>Presentation title  |  DVIC |  Internal  |  Design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1700" y="3144449"/>
            <a:ext cx="4978147" cy="555879"/>
          </a:xfrm>
        </p:spPr>
        <p:txBody>
          <a:bodyPr/>
          <a:lstStyle>
            <a:lvl1pPr marL="114300" indent="0">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311700" y="606750"/>
            <a:ext cx="2090147" cy="1529697"/>
          </a:xfrm>
        </p:spPr>
        <p:txBody>
          <a:bodyPr/>
          <a:lstStyle>
            <a:lvl1pPr marL="114300" indent="0">
              <a:buNone/>
              <a:defRPr sz="9600">
                <a:latin typeface="+mj-lt"/>
              </a:defRPr>
            </a:lvl1pPr>
          </a:lstStyle>
          <a:p>
            <a:pPr lvl="0"/>
            <a:r>
              <a:rPr lang="fr-FR" dirty="0">
                <a:latin typeface="+mj-lt"/>
              </a:rPr>
              <a:t>01|</a:t>
            </a:r>
            <a:endParaRPr lang="fr-FR" dirty="0"/>
          </a:p>
        </p:txBody>
      </p:sp>
    </p:spTree>
    <p:extLst>
      <p:ext uri="{BB962C8B-B14F-4D97-AF65-F5344CB8AC3E}">
        <p14:creationId xmlns:p14="http://schemas.microsoft.com/office/powerpoint/2010/main" val="66576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1694872" y="2136448"/>
            <a:ext cx="6455806" cy="1008001"/>
          </a:xfrm>
        </p:spPr>
        <p:txBody>
          <a:bodyPr/>
          <a:lstStyle>
            <a:lvl1pPr algn="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a:xfrm>
            <a:off x="3156202" y="4534451"/>
            <a:ext cx="4978148" cy="280987"/>
          </a:xfrm>
        </p:spPr>
        <p:txBody>
          <a:bodyPr/>
          <a:lstStyle/>
          <a:p>
            <a:r>
              <a:rPr lang="en-US" dirty="0"/>
              <a:t>Presentation title  |  DVIC |  Internal  | Design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a:xfrm>
            <a:off x="2678885" y="4539631"/>
            <a:ext cx="412199" cy="280987"/>
          </a:xfrm>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0" y="0"/>
            <a:ext cx="2376494" cy="5143500"/>
          </a:xfrm>
          <a:pattFill prst="pct5">
            <a:fgClr>
              <a:schemeClr val="accent1"/>
            </a:fgClr>
            <a:bgClr>
              <a:schemeClr val="bg1"/>
            </a:bgClr>
          </a:pattFill>
        </p:spPr>
        <p:txBody>
          <a:bodyPr/>
          <a:lstStyle/>
          <a:p>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72531" y="3144449"/>
            <a:ext cx="4978147" cy="555879"/>
          </a:xfrm>
        </p:spPr>
        <p:txBody>
          <a:bodyPr/>
          <a:lstStyle>
            <a:lvl1pPr marL="114300" indent="0" algn="r">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6044203" y="538383"/>
            <a:ext cx="2090147" cy="1529697"/>
          </a:xfrm>
        </p:spPr>
        <p:txBody>
          <a:bodyPr/>
          <a:lstStyle>
            <a:lvl1pPr marL="114300" indent="0">
              <a:buNone/>
              <a:defRPr sz="9600">
                <a:latin typeface="+mj-lt"/>
              </a:defRPr>
            </a:lvl1pPr>
          </a:lstStyle>
          <a:p>
            <a:pPr lvl="0"/>
            <a:r>
              <a:rPr lang="fr-FR" dirty="0">
                <a:latin typeface="+mj-lt"/>
              </a:rPr>
              <a:t>02|</a:t>
            </a:r>
            <a:endParaRPr lang="fr-FR" dirty="0"/>
          </a:p>
        </p:txBody>
      </p:sp>
    </p:spTree>
    <p:extLst>
      <p:ext uri="{BB962C8B-B14F-4D97-AF65-F5344CB8AC3E}">
        <p14:creationId xmlns:p14="http://schemas.microsoft.com/office/powerpoint/2010/main" val="1929757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B9AE1-9ADB-4398-ABFC-76BBEACCE1C5}"/>
              </a:ext>
            </a:extLst>
          </p:cNvPr>
          <p:cNvSpPr>
            <a:spLocks noGrp="1"/>
          </p:cNvSpPr>
          <p:nvPr>
            <p:ph type="title"/>
          </p:nvPr>
        </p:nvSpPr>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47593117-A326-4EB0-B359-2E46F532E1DD}"/>
              </a:ext>
            </a:extLst>
          </p:cNvPr>
          <p:cNvSpPr>
            <a:spLocks noGrp="1"/>
          </p:cNvSpPr>
          <p:nvPr>
            <p:ph type="ftr" sz="quarter" idx="10"/>
          </p:nvPr>
        </p:nvSpPr>
        <p:spPr/>
        <p:txBody>
          <a:bodyPr/>
          <a:lstStyle/>
          <a:p>
            <a:r>
              <a:rPr lang="en-US" dirty="0"/>
              <a:t>Presentation Title | Internal | DVIC | Design Lecture</a:t>
            </a:r>
          </a:p>
        </p:txBody>
      </p:sp>
      <p:sp>
        <p:nvSpPr>
          <p:cNvPr id="4" name="Espace réservé du numéro de diapositive 3">
            <a:extLst>
              <a:ext uri="{FF2B5EF4-FFF2-40B4-BE49-F238E27FC236}">
                <a16:creationId xmlns:a16="http://schemas.microsoft.com/office/drawing/2014/main" id="{FE68BF87-2911-43EF-B696-FCBD0966BDF5}"/>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2" name="Espace réservé du texte 11">
            <a:extLst>
              <a:ext uri="{FF2B5EF4-FFF2-40B4-BE49-F238E27FC236}">
                <a16:creationId xmlns:a16="http://schemas.microsoft.com/office/drawing/2014/main" id="{04971B27-BFCF-472C-BFEE-AB82DFCB580D}"/>
              </a:ext>
            </a:extLst>
          </p:cNvPr>
          <p:cNvSpPr>
            <a:spLocks noGrp="1"/>
          </p:cNvSpPr>
          <p:nvPr>
            <p:ph type="body" sz="quarter" idx="15" hasCustomPrompt="1"/>
          </p:nvPr>
        </p:nvSpPr>
        <p:spPr>
          <a:xfrm>
            <a:off x="1016947"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9" name="Espace réservé du texte 8">
            <a:extLst>
              <a:ext uri="{FF2B5EF4-FFF2-40B4-BE49-F238E27FC236}">
                <a16:creationId xmlns:a16="http://schemas.microsoft.com/office/drawing/2014/main" id="{4B8363C3-082F-4210-9FCB-5988E56FCC05}"/>
              </a:ext>
            </a:extLst>
          </p:cNvPr>
          <p:cNvSpPr>
            <a:spLocks noGrp="1"/>
          </p:cNvSpPr>
          <p:nvPr>
            <p:ph type="body" sz="quarter" idx="14" hasCustomPrompt="1"/>
          </p:nvPr>
        </p:nvSpPr>
        <p:spPr>
          <a:xfrm>
            <a:off x="809356"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01</a:t>
            </a:r>
          </a:p>
        </p:txBody>
      </p:sp>
      <p:sp>
        <p:nvSpPr>
          <p:cNvPr id="13" name="Espace réservé du texte 11">
            <a:extLst>
              <a:ext uri="{FF2B5EF4-FFF2-40B4-BE49-F238E27FC236}">
                <a16:creationId xmlns:a16="http://schemas.microsoft.com/office/drawing/2014/main" id="{88F3165B-C4D6-4F17-8ACF-19A9BA6224DE}"/>
              </a:ext>
            </a:extLst>
          </p:cNvPr>
          <p:cNvSpPr>
            <a:spLocks noGrp="1"/>
          </p:cNvSpPr>
          <p:nvPr>
            <p:ph type="body" sz="quarter" idx="16" hasCustomPrompt="1"/>
          </p:nvPr>
        </p:nvSpPr>
        <p:spPr>
          <a:xfrm>
            <a:off x="3429354"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4" name="Espace réservé du texte 8">
            <a:extLst>
              <a:ext uri="{FF2B5EF4-FFF2-40B4-BE49-F238E27FC236}">
                <a16:creationId xmlns:a16="http://schemas.microsoft.com/office/drawing/2014/main" id="{D37B685B-27C5-4EB5-8816-E6B1749B9896}"/>
              </a:ext>
            </a:extLst>
          </p:cNvPr>
          <p:cNvSpPr>
            <a:spLocks noGrp="1"/>
          </p:cNvSpPr>
          <p:nvPr>
            <p:ph type="body" sz="quarter" idx="17" hasCustomPrompt="1"/>
          </p:nvPr>
        </p:nvSpPr>
        <p:spPr>
          <a:xfrm>
            <a:off x="3221763"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02</a:t>
            </a:r>
          </a:p>
        </p:txBody>
      </p:sp>
      <p:sp>
        <p:nvSpPr>
          <p:cNvPr id="15" name="Espace réservé du texte 11">
            <a:extLst>
              <a:ext uri="{FF2B5EF4-FFF2-40B4-BE49-F238E27FC236}">
                <a16:creationId xmlns:a16="http://schemas.microsoft.com/office/drawing/2014/main" id="{4F12E22F-C43B-4B63-BB4D-4126A46E1EEE}"/>
              </a:ext>
            </a:extLst>
          </p:cNvPr>
          <p:cNvSpPr>
            <a:spLocks noGrp="1"/>
          </p:cNvSpPr>
          <p:nvPr>
            <p:ph type="body" sz="quarter" idx="18" hasCustomPrompt="1"/>
          </p:nvPr>
        </p:nvSpPr>
        <p:spPr>
          <a:xfrm>
            <a:off x="5841761"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6" name="Espace réservé du texte 8">
            <a:extLst>
              <a:ext uri="{FF2B5EF4-FFF2-40B4-BE49-F238E27FC236}">
                <a16:creationId xmlns:a16="http://schemas.microsoft.com/office/drawing/2014/main" id="{588B99B3-D64A-43AA-9F78-CB47773BCE86}"/>
              </a:ext>
            </a:extLst>
          </p:cNvPr>
          <p:cNvSpPr>
            <a:spLocks noGrp="1"/>
          </p:cNvSpPr>
          <p:nvPr>
            <p:ph type="body" sz="quarter" idx="19" hasCustomPrompt="1"/>
          </p:nvPr>
        </p:nvSpPr>
        <p:spPr>
          <a:xfrm>
            <a:off x="5634170"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03</a:t>
            </a:r>
          </a:p>
        </p:txBody>
      </p:sp>
      <p:sp>
        <p:nvSpPr>
          <p:cNvPr id="17" name="Espace réservé du texte 5">
            <a:extLst>
              <a:ext uri="{FF2B5EF4-FFF2-40B4-BE49-F238E27FC236}">
                <a16:creationId xmlns:a16="http://schemas.microsoft.com/office/drawing/2014/main" id="{5015E8CF-808C-4A9F-8AD5-41C973313E66}"/>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8" name="Espace réservé du texte 5">
            <a:extLst>
              <a:ext uri="{FF2B5EF4-FFF2-40B4-BE49-F238E27FC236}">
                <a16:creationId xmlns:a16="http://schemas.microsoft.com/office/drawing/2014/main" id="{9E89A8FB-16D8-4999-BAA8-C13DF2ACA47F}"/>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3026331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Tree>
    <p:extLst>
      <p:ext uri="{BB962C8B-B14F-4D97-AF65-F5344CB8AC3E}">
        <p14:creationId xmlns:p14="http://schemas.microsoft.com/office/powerpoint/2010/main" val="30973561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preserve="1" userDrawn="1">
  <p:cSld name="1_Section header">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fr-FR" dirty="0"/>
              <a:t>Citation</a:t>
            </a:r>
            <a:endParaRPr dirty="0"/>
          </a:p>
        </p:txBody>
      </p:sp>
      <p:sp>
        <p:nvSpPr>
          <p:cNvPr id="3" name="Espace réservé du texte 2">
            <a:extLst>
              <a:ext uri="{FF2B5EF4-FFF2-40B4-BE49-F238E27FC236}">
                <a16:creationId xmlns:a16="http://schemas.microsoft.com/office/drawing/2014/main" id="{E964AFB1-FB48-44FF-8E9A-17F5EAEC29F8}"/>
              </a:ext>
            </a:extLst>
          </p:cNvPr>
          <p:cNvSpPr>
            <a:spLocks noGrp="1"/>
          </p:cNvSpPr>
          <p:nvPr>
            <p:ph type="body" sz="quarter" idx="10" hasCustomPrompt="1"/>
          </p:nvPr>
        </p:nvSpPr>
        <p:spPr>
          <a:xfrm>
            <a:off x="5904565" y="2992650"/>
            <a:ext cx="2265213" cy="502580"/>
          </a:xfrm>
        </p:spPr>
        <p:txBody>
          <a:bodyPr/>
          <a:lstStyle>
            <a:lvl1pPr marL="114300" indent="0">
              <a:buNone/>
              <a:defRPr/>
            </a:lvl1pPr>
          </a:lstStyle>
          <a:p>
            <a:pPr lvl="0"/>
            <a:r>
              <a:rPr lang="fr-FR" dirty="0"/>
              <a:t>- </a:t>
            </a:r>
            <a:r>
              <a:rPr lang="fr-FR" dirty="0" err="1"/>
              <a:t>Author</a:t>
            </a:r>
            <a:endParaRPr lang="fr-FR" dirty="0"/>
          </a:p>
        </p:txBody>
      </p:sp>
      <p:sp>
        <p:nvSpPr>
          <p:cNvPr id="4" name="ZoneTexte 3">
            <a:extLst>
              <a:ext uri="{FF2B5EF4-FFF2-40B4-BE49-F238E27FC236}">
                <a16:creationId xmlns:a16="http://schemas.microsoft.com/office/drawing/2014/main" id="{F22FFC85-C2D2-4D8C-8122-939041EADB78}"/>
              </a:ext>
            </a:extLst>
          </p:cNvPr>
          <p:cNvSpPr txBox="1"/>
          <p:nvPr userDrawn="1"/>
        </p:nvSpPr>
        <p:spPr>
          <a:xfrm>
            <a:off x="1098134" y="1786920"/>
            <a:ext cx="6947731" cy="1569660"/>
          </a:xfrm>
          <a:prstGeom prst="rect">
            <a:avLst/>
          </a:prstGeom>
          <a:noFill/>
        </p:spPr>
        <p:txBody>
          <a:bodyPr wrap="square" rtlCol="0">
            <a:spAutoFit/>
          </a:bodyPr>
          <a:lstStyle/>
          <a:p>
            <a:pPr algn="ctr"/>
            <a:r>
              <a:rPr lang="fr-FR" sz="9600" dirty="0">
                <a:solidFill>
                  <a:schemeClr val="accent1">
                    <a:lumMod val="50000"/>
                  </a:schemeClr>
                </a:solidFill>
                <a:latin typeface="+mj-lt"/>
              </a:rPr>
              <a:t>,,                ’’</a:t>
            </a:r>
          </a:p>
        </p:txBody>
      </p:sp>
    </p:spTree>
    <p:extLst>
      <p:ext uri="{BB962C8B-B14F-4D97-AF65-F5344CB8AC3E}">
        <p14:creationId xmlns:p14="http://schemas.microsoft.com/office/powerpoint/2010/main" val="29306139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279369"/>
            <a:ext cx="8520600" cy="3289506"/>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5" name="Espace réservé du texte 5">
            <a:extLst>
              <a:ext uri="{FF2B5EF4-FFF2-40B4-BE49-F238E27FC236}">
                <a16:creationId xmlns:a16="http://schemas.microsoft.com/office/drawing/2014/main" id="{C45CA1B5-A6F6-467F-A911-C99D42B286A3}"/>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7" name="Espace réservé du pied de page 2">
            <a:extLst>
              <a:ext uri="{FF2B5EF4-FFF2-40B4-BE49-F238E27FC236}">
                <a16:creationId xmlns:a16="http://schemas.microsoft.com/office/drawing/2014/main" id="{8D7B0470-B072-4B3F-B5EA-F7C4223259FC}"/>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8" name="Espace réservé du numéro de diapositive 3">
            <a:extLst>
              <a:ext uri="{FF2B5EF4-FFF2-40B4-BE49-F238E27FC236}">
                <a16:creationId xmlns:a16="http://schemas.microsoft.com/office/drawing/2014/main" id="{85B4A59C-A445-416A-8083-EE3FBA1F2E3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B91A7448-ABD6-400A-A6DB-11AB04CFBA57}"/>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958893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18863-F4CC-4104-9FB9-C53830B9AD1E}"/>
              </a:ext>
            </a:extLst>
          </p:cNvPr>
          <p:cNvSpPr>
            <a:spLocks noGrp="1"/>
          </p:cNvSpPr>
          <p:nvPr>
            <p:ph type="title" hasCustomPrompt="1"/>
          </p:nvPr>
        </p:nvSpPr>
        <p:spPr>
          <a:xfrm>
            <a:off x="311700" y="450294"/>
            <a:ext cx="8520600" cy="572700"/>
          </a:xfrm>
        </p:spPr>
        <p:txBody>
          <a:bodyPr/>
          <a:lstStyle>
            <a:lvl1pPr>
              <a:defRPr>
                <a:latin typeface="+mj-lt"/>
              </a:defRPr>
            </a:lvl1pPr>
          </a:lstStyle>
          <a:p>
            <a:r>
              <a:rPr lang="fr-FR" dirty="0"/>
              <a:t>LECTURE TITLE, 28PT, 1 LINE</a:t>
            </a:r>
          </a:p>
        </p:txBody>
      </p:sp>
      <p:sp>
        <p:nvSpPr>
          <p:cNvPr id="3" name="Espace réservé du pied de page 2">
            <a:extLst>
              <a:ext uri="{FF2B5EF4-FFF2-40B4-BE49-F238E27FC236}">
                <a16:creationId xmlns:a16="http://schemas.microsoft.com/office/drawing/2014/main" id="{C35F6B35-87DC-46B6-89AD-A95AB676ECD9}"/>
              </a:ext>
            </a:extLst>
          </p:cNvPr>
          <p:cNvSpPr>
            <a:spLocks noGrp="1"/>
          </p:cNvSpPr>
          <p:nvPr>
            <p:ph type="ftr" sz="quarter" idx="10"/>
          </p:nvPr>
        </p:nvSpPr>
        <p:spPr/>
        <p:txBody>
          <a:bodyPr/>
          <a:lstStyle/>
          <a:p>
            <a:r>
              <a:rPr lang="en-US" dirty="0"/>
              <a:t>Presentation title  |  DVIC |  Internal  |  Technical  Lecture </a:t>
            </a:r>
          </a:p>
        </p:txBody>
      </p:sp>
      <p:sp>
        <p:nvSpPr>
          <p:cNvPr id="4" name="Espace réservé du numéro de diapositive 3">
            <a:extLst>
              <a:ext uri="{FF2B5EF4-FFF2-40B4-BE49-F238E27FC236}">
                <a16:creationId xmlns:a16="http://schemas.microsoft.com/office/drawing/2014/main" id="{E6C7DD4B-6912-4C73-8FDE-280F9AB6C1A8}"/>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0" name="Espace réservé du texte 9">
            <a:extLst>
              <a:ext uri="{FF2B5EF4-FFF2-40B4-BE49-F238E27FC236}">
                <a16:creationId xmlns:a16="http://schemas.microsoft.com/office/drawing/2014/main" id="{9B3C62EC-111B-47EA-9A6B-022F85CB5EF5}"/>
              </a:ext>
            </a:extLst>
          </p:cNvPr>
          <p:cNvSpPr>
            <a:spLocks noGrp="1"/>
          </p:cNvSpPr>
          <p:nvPr>
            <p:ph type="body" sz="quarter" idx="12" hasCustomPrompt="1"/>
          </p:nvPr>
        </p:nvSpPr>
        <p:spPr>
          <a:xfrm>
            <a:off x="311700" y="1242224"/>
            <a:ext cx="1364699" cy="742157"/>
          </a:xfrm>
        </p:spPr>
        <p:txBody>
          <a:bodyPr/>
          <a:lstStyle>
            <a:lvl1pPr marL="114300" indent="0">
              <a:buNone/>
              <a:defRPr sz="4400">
                <a:latin typeface="+mj-lt"/>
              </a:defRPr>
            </a:lvl1pPr>
          </a:lstStyle>
          <a:p>
            <a:pPr lvl="0"/>
            <a:r>
              <a:rPr lang="fr-FR" dirty="0"/>
              <a:t>01|</a:t>
            </a:r>
          </a:p>
        </p:txBody>
      </p:sp>
      <p:sp>
        <p:nvSpPr>
          <p:cNvPr id="13" name="Espace réservé du texte 9">
            <a:extLst>
              <a:ext uri="{FF2B5EF4-FFF2-40B4-BE49-F238E27FC236}">
                <a16:creationId xmlns:a16="http://schemas.microsoft.com/office/drawing/2014/main" id="{468CE49D-936E-421A-8D2D-BF5DAE7CE1FA}"/>
              </a:ext>
            </a:extLst>
          </p:cNvPr>
          <p:cNvSpPr>
            <a:spLocks noGrp="1"/>
          </p:cNvSpPr>
          <p:nvPr>
            <p:ph type="body" sz="quarter" idx="13" hasCustomPrompt="1"/>
          </p:nvPr>
        </p:nvSpPr>
        <p:spPr>
          <a:xfrm>
            <a:off x="311699" y="1984381"/>
            <a:ext cx="1364699" cy="742157"/>
          </a:xfrm>
        </p:spPr>
        <p:txBody>
          <a:bodyPr/>
          <a:lstStyle>
            <a:lvl1pPr marL="114300" indent="0">
              <a:buNone/>
              <a:defRPr sz="4400">
                <a:latin typeface="+mj-lt"/>
              </a:defRPr>
            </a:lvl1pPr>
          </a:lstStyle>
          <a:p>
            <a:pPr lvl="0"/>
            <a:r>
              <a:rPr lang="fr-FR" dirty="0"/>
              <a:t>02|</a:t>
            </a:r>
          </a:p>
        </p:txBody>
      </p:sp>
      <p:sp>
        <p:nvSpPr>
          <p:cNvPr id="14" name="Espace réservé du texte 9">
            <a:extLst>
              <a:ext uri="{FF2B5EF4-FFF2-40B4-BE49-F238E27FC236}">
                <a16:creationId xmlns:a16="http://schemas.microsoft.com/office/drawing/2014/main" id="{1B3F495F-1CAF-497F-9E33-6C514FD29F4D}"/>
              </a:ext>
            </a:extLst>
          </p:cNvPr>
          <p:cNvSpPr>
            <a:spLocks noGrp="1"/>
          </p:cNvSpPr>
          <p:nvPr>
            <p:ph type="body" sz="quarter" idx="14" hasCustomPrompt="1"/>
          </p:nvPr>
        </p:nvSpPr>
        <p:spPr>
          <a:xfrm>
            <a:off x="311698" y="2722148"/>
            <a:ext cx="1364699" cy="742157"/>
          </a:xfrm>
        </p:spPr>
        <p:txBody>
          <a:bodyPr/>
          <a:lstStyle>
            <a:lvl1pPr marL="114300" indent="0">
              <a:buNone/>
              <a:defRPr sz="4400">
                <a:latin typeface="+mj-lt"/>
              </a:defRPr>
            </a:lvl1pPr>
          </a:lstStyle>
          <a:p>
            <a:pPr lvl="0"/>
            <a:r>
              <a:rPr lang="fr-FR" dirty="0"/>
              <a:t>03|</a:t>
            </a:r>
          </a:p>
        </p:txBody>
      </p:sp>
      <p:sp>
        <p:nvSpPr>
          <p:cNvPr id="15" name="Espace réservé du texte 9">
            <a:extLst>
              <a:ext uri="{FF2B5EF4-FFF2-40B4-BE49-F238E27FC236}">
                <a16:creationId xmlns:a16="http://schemas.microsoft.com/office/drawing/2014/main" id="{0E61D389-7A53-4C50-B78B-7D515BEF3212}"/>
              </a:ext>
            </a:extLst>
          </p:cNvPr>
          <p:cNvSpPr>
            <a:spLocks noGrp="1"/>
          </p:cNvSpPr>
          <p:nvPr>
            <p:ph type="body" sz="quarter" idx="15" hasCustomPrompt="1"/>
          </p:nvPr>
        </p:nvSpPr>
        <p:spPr>
          <a:xfrm>
            <a:off x="311698" y="3464305"/>
            <a:ext cx="1364699" cy="742157"/>
          </a:xfrm>
        </p:spPr>
        <p:txBody>
          <a:bodyPr/>
          <a:lstStyle>
            <a:lvl1pPr marL="114300" indent="0">
              <a:buNone/>
              <a:defRPr sz="4400">
                <a:latin typeface="+mj-lt"/>
              </a:defRPr>
            </a:lvl1pPr>
          </a:lstStyle>
          <a:p>
            <a:pPr lvl="0"/>
            <a:r>
              <a:rPr lang="fr-FR" dirty="0"/>
              <a:t>04|</a:t>
            </a:r>
          </a:p>
        </p:txBody>
      </p:sp>
      <p:sp>
        <p:nvSpPr>
          <p:cNvPr id="16" name="Espace réservé du texte 9">
            <a:extLst>
              <a:ext uri="{FF2B5EF4-FFF2-40B4-BE49-F238E27FC236}">
                <a16:creationId xmlns:a16="http://schemas.microsoft.com/office/drawing/2014/main" id="{377E5D02-A6C7-40C8-A264-E95A124C0DD3}"/>
              </a:ext>
            </a:extLst>
          </p:cNvPr>
          <p:cNvSpPr>
            <a:spLocks noGrp="1"/>
          </p:cNvSpPr>
          <p:nvPr>
            <p:ph type="body" sz="quarter" idx="16" hasCustomPrompt="1"/>
          </p:nvPr>
        </p:nvSpPr>
        <p:spPr>
          <a:xfrm>
            <a:off x="4572001" y="1237834"/>
            <a:ext cx="1364699" cy="742157"/>
          </a:xfrm>
        </p:spPr>
        <p:txBody>
          <a:bodyPr/>
          <a:lstStyle>
            <a:lvl1pPr marL="114300" indent="0">
              <a:buNone/>
              <a:defRPr sz="4400">
                <a:latin typeface="+mj-lt"/>
              </a:defRPr>
            </a:lvl1pPr>
          </a:lstStyle>
          <a:p>
            <a:pPr lvl="0"/>
            <a:r>
              <a:rPr lang="fr-FR" dirty="0"/>
              <a:t>05|</a:t>
            </a:r>
          </a:p>
        </p:txBody>
      </p:sp>
      <p:sp>
        <p:nvSpPr>
          <p:cNvPr id="17" name="Espace réservé du texte 9">
            <a:extLst>
              <a:ext uri="{FF2B5EF4-FFF2-40B4-BE49-F238E27FC236}">
                <a16:creationId xmlns:a16="http://schemas.microsoft.com/office/drawing/2014/main" id="{1AE4C136-AFA5-4426-90A8-916CF7618FFA}"/>
              </a:ext>
            </a:extLst>
          </p:cNvPr>
          <p:cNvSpPr>
            <a:spLocks noGrp="1"/>
          </p:cNvSpPr>
          <p:nvPr>
            <p:ph type="body" sz="quarter" idx="17" hasCustomPrompt="1"/>
          </p:nvPr>
        </p:nvSpPr>
        <p:spPr>
          <a:xfrm>
            <a:off x="4572000" y="1979991"/>
            <a:ext cx="1364699" cy="742157"/>
          </a:xfrm>
        </p:spPr>
        <p:txBody>
          <a:bodyPr/>
          <a:lstStyle>
            <a:lvl1pPr marL="114300" indent="0">
              <a:buNone/>
              <a:defRPr sz="4400">
                <a:latin typeface="+mj-lt"/>
              </a:defRPr>
            </a:lvl1pPr>
          </a:lstStyle>
          <a:p>
            <a:pPr lvl="0"/>
            <a:r>
              <a:rPr lang="fr-FR" dirty="0"/>
              <a:t>06|</a:t>
            </a:r>
          </a:p>
        </p:txBody>
      </p:sp>
      <p:sp>
        <p:nvSpPr>
          <p:cNvPr id="18" name="Espace réservé du texte 9">
            <a:extLst>
              <a:ext uri="{FF2B5EF4-FFF2-40B4-BE49-F238E27FC236}">
                <a16:creationId xmlns:a16="http://schemas.microsoft.com/office/drawing/2014/main" id="{6AF0CC4E-9CA0-4D33-8527-809B51684289}"/>
              </a:ext>
            </a:extLst>
          </p:cNvPr>
          <p:cNvSpPr>
            <a:spLocks noGrp="1"/>
          </p:cNvSpPr>
          <p:nvPr>
            <p:ph type="body" sz="quarter" idx="18" hasCustomPrompt="1"/>
          </p:nvPr>
        </p:nvSpPr>
        <p:spPr>
          <a:xfrm>
            <a:off x="4571999" y="2717758"/>
            <a:ext cx="1364699" cy="742157"/>
          </a:xfrm>
        </p:spPr>
        <p:txBody>
          <a:bodyPr/>
          <a:lstStyle>
            <a:lvl1pPr marL="114300" indent="0">
              <a:buNone/>
              <a:defRPr sz="4400">
                <a:latin typeface="+mj-lt"/>
              </a:defRPr>
            </a:lvl1pPr>
          </a:lstStyle>
          <a:p>
            <a:pPr lvl="0"/>
            <a:r>
              <a:rPr lang="fr-FR" dirty="0"/>
              <a:t>07|</a:t>
            </a:r>
          </a:p>
        </p:txBody>
      </p:sp>
      <p:sp>
        <p:nvSpPr>
          <p:cNvPr id="21" name="Espace réservé du texte 20">
            <a:extLst>
              <a:ext uri="{FF2B5EF4-FFF2-40B4-BE49-F238E27FC236}">
                <a16:creationId xmlns:a16="http://schemas.microsoft.com/office/drawing/2014/main" id="{99A134C3-28D0-423A-850A-71CBB7D7DBB7}"/>
              </a:ext>
            </a:extLst>
          </p:cNvPr>
          <p:cNvSpPr>
            <a:spLocks noGrp="1"/>
          </p:cNvSpPr>
          <p:nvPr>
            <p:ph type="body" sz="quarter" idx="20" hasCustomPrompt="1"/>
          </p:nvPr>
        </p:nvSpPr>
        <p:spPr>
          <a:xfrm>
            <a:off x="1533523" y="1413024"/>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2" name="Espace réservé du texte 20">
            <a:extLst>
              <a:ext uri="{FF2B5EF4-FFF2-40B4-BE49-F238E27FC236}">
                <a16:creationId xmlns:a16="http://schemas.microsoft.com/office/drawing/2014/main" id="{1BFDB1BF-7C44-4450-A9BB-FF62CAE9EA10}"/>
              </a:ext>
            </a:extLst>
          </p:cNvPr>
          <p:cNvSpPr>
            <a:spLocks noGrp="1"/>
          </p:cNvSpPr>
          <p:nvPr>
            <p:ph type="body" sz="quarter" idx="21" hasCustomPrompt="1"/>
          </p:nvPr>
        </p:nvSpPr>
        <p:spPr>
          <a:xfrm>
            <a:off x="1533523" y="215518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3" name="Espace réservé du texte 20">
            <a:extLst>
              <a:ext uri="{FF2B5EF4-FFF2-40B4-BE49-F238E27FC236}">
                <a16:creationId xmlns:a16="http://schemas.microsoft.com/office/drawing/2014/main" id="{144D7836-15A4-46F5-AEC8-8280251BF6B5}"/>
              </a:ext>
            </a:extLst>
          </p:cNvPr>
          <p:cNvSpPr>
            <a:spLocks noGrp="1"/>
          </p:cNvSpPr>
          <p:nvPr>
            <p:ph type="body" sz="quarter" idx="22" hasCustomPrompt="1"/>
          </p:nvPr>
        </p:nvSpPr>
        <p:spPr>
          <a:xfrm>
            <a:off x="1533523" y="2887215"/>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4" name="Espace réservé du texte 20">
            <a:extLst>
              <a:ext uri="{FF2B5EF4-FFF2-40B4-BE49-F238E27FC236}">
                <a16:creationId xmlns:a16="http://schemas.microsoft.com/office/drawing/2014/main" id="{06CC383D-A400-4516-9864-B8CA2677AD31}"/>
              </a:ext>
            </a:extLst>
          </p:cNvPr>
          <p:cNvSpPr>
            <a:spLocks noGrp="1"/>
          </p:cNvSpPr>
          <p:nvPr>
            <p:ph type="body" sz="quarter" idx="23" hasCustomPrompt="1"/>
          </p:nvPr>
        </p:nvSpPr>
        <p:spPr>
          <a:xfrm>
            <a:off x="1527334" y="3614330"/>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5" name="Espace réservé du texte 20">
            <a:extLst>
              <a:ext uri="{FF2B5EF4-FFF2-40B4-BE49-F238E27FC236}">
                <a16:creationId xmlns:a16="http://schemas.microsoft.com/office/drawing/2014/main" id="{02483ED1-A3AB-4A07-9038-E83B8F5259EE}"/>
              </a:ext>
            </a:extLst>
          </p:cNvPr>
          <p:cNvSpPr>
            <a:spLocks noGrp="1"/>
          </p:cNvSpPr>
          <p:nvPr>
            <p:ph type="body" sz="quarter" idx="24" hasCustomPrompt="1"/>
          </p:nvPr>
        </p:nvSpPr>
        <p:spPr>
          <a:xfrm>
            <a:off x="5787904" y="140729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6" name="Espace réservé du texte 20">
            <a:extLst>
              <a:ext uri="{FF2B5EF4-FFF2-40B4-BE49-F238E27FC236}">
                <a16:creationId xmlns:a16="http://schemas.microsoft.com/office/drawing/2014/main" id="{D0C6B67D-D99B-4650-8476-50A127603F27}"/>
              </a:ext>
            </a:extLst>
          </p:cNvPr>
          <p:cNvSpPr>
            <a:spLocks noGrp="1"/>
          </p:cNvSpPr>
          <p:nvPr>
            <p:ph type="body" sz="quarter" idx="25" hasCustomPrompt="1"/>
          </p:nvPr>
        </p:nvSpPr>
        <p:spPr>
          <a:xfrm>
            <a:off x="5787904" y="2149448"/>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7" name="Espace réservé du texte 20">
            <a:extLst>
              <a:ext uri="{FF2B5EF4-FFF2-40B4-BE49-F238E27FC236}">
                <a16:creationId xmlns:a16="http://schemas.microsoft.com/office/drawing/2014/main" id="{B38AF3B3-DDF8-45B0-87C8-28831FB19CC2}"/>
              </a:ext>
            </a:extLst>
          </p:cNvPr>
          <p:cNvSpPr>
            <a:spLocks noGrp="1"/>
          </p:cNvSpPr>
          <p:nvPr>
            <p:ph type="body" sz="quarter" idx="26" hasCustomPrompt="1"/>
          </p:nvPr>
        </p:nvSpPr>
        <p:spPr>
          <a:xfrm>
            <a:off x="5787904" y="2881482"/>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324972551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preserve="1" userDrawn="1">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8" name="Espace réservé du pied de page 2">
            <a:extLst>
              <a:ext uri="{FF2B5EF4-FFF2-40B4-BE49-F238E27FC236}">
                <a16:creationId xmlns:a16="http://schemas.microsoft.com/office/drawing/2014/main" id="{D4DA77F5-9B88-4469-911A-225A623C3A28}"/>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9" name="Espace réservé du numéro de diapositive 3">
            <a:extLst>
              <a:ext uri="{FF2B5EF4-FFF2-40B4-BE49-F238E27FC236}">
                <a16:creationId xmlns:a16="http://schemas.microsoft.com/office/drawing/2014/main" id="{9C25DF92-9926-4A29-8F70-3920E304F83E}"/>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1" name="Espace réservé du texte 5">
            <a:extLst>
              <a:ext uri="{FF2B5EF4-FFF2-40B4-BE49-F238E27FC236}">
                <a16:creationId xmlns:a16="http://schemas.microsoft.com/office/drawing/2014/main" id="{07386C42-BC88-4403-A192-843BA5C5BA1E}"/>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2" name="Espace réservé du texte 5">
            <a:extLst>
              <a:ext uri="{FF2B5EF4-FFF2-40B4-BE49-F238E27FC236}">
                <a16:creationId xmlns:a16="http://schemas.microsoft.com/office/drawing/2014/main" id="{2B030544-DFE9-4293-A26A-91894337B001}"/>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4095632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69889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 name="Espace réservé du pied de page 2">
            <a:extLst>
              <a:ext uri="{FF2B5EF4-FFF2-40B4-BE49-F238E27FC236}">
                <a16:creationId xmlns:a16="http://schemas.microsoft.com/office/drawing/2014/main" id="{A82BEBFF-361E-4ACA-B143-1D97A01422B1}"/>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7" name="Espace réservé du numéro de diapositive 3">
            <a:extLst>
              <a:ext uri="{FF2B5EF4-FFF2-40B4-BE49-F238E27FC236}">
                <a16:creationId xmlns:a16="http://schemas.microsoft.com/office/drawing/2014/main" id="{05C704D6-C09E-49D2-8F3D-1C787B3AE80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F46EF5A1-B62A-433A-8C70-8A6015C2D755}"/>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0" name="Espace réservé du texte 5">
            <a:extLst>
              <a:ext uri="{FF2B5EF4-FFF2-40B4-BE49-F238E27FC236}">
                <a16:creationId xmlns:a16="http://schemas.microsoft.com/office/drawing/2014/main" id="{AF8B5582-B531-44BE-828B-FB1238A54C55}"/>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153262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reserve="1" userDrawn="1">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03638" y="706669"/>
            <a:ext cx="2808000" cy="814481"/>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192900" y="1521150"/>
            <a:ext cx="2808000" cy="2915681"/>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8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 name="Espace réservé du texte 5">
            <a:extLst>
              <a:ext uri="{FF2B5EF4-FFF2-40B4-BE49-F238E27FC236}">
                <a16:creationId xmlns:a16="http://schemas.microsoft.com/office/drawing/2014/main" id="{0CDE7B40-7672-4B4D-9DCF-FBEB68A976E2}"/>
              </a:ext>
            </a:extLst>
          </p:cNvPr>
          <p:cNvSpPr>
            <a:spLocks noGrp="1"/>
          </p:cNvSpPr>
          <p:nvPr>
            <p:ph type="body" sz="quarter" idx="12" hasCustomPrompt="1"/>
          </p:nvPr>
        </p:nvSpPr>
        <p:spPr>
          <a:xfrm>
            <a:off x="197400" y="255819"/>
            <a:ext cx="730887" cy="450850"/>
          </a:xfrm>
        </p:spPr>
        <p:txBody>
          <a:bodyPr/>
          <a:lstStyle>
            <a:lvl1pPr marL="114300" indent="0">
              <a:buNone/>
              <a:defRPr sz="2000">
                <a:latin typeface="+mj-lt"/>
              </a:defRPr>
            </a:lvl1pPr>
          </a:lstStyle>
          <a:p>
            <a:pPr lvl="0"/>
            <a:r>
              <a:rPr lang="fr-FR" dirty="0"/>
              <a:t>01|</a:t>
            </a:r>
          </a:p>
        </p:txBody>
      </p:sp>
      <p:sp>
        <p:nvSpPr>
          <p:cNvPr id="6" name="Espace réservé du texte 5">
            <a:extLst>
              <a:ext uri="{FF2B5EF4-FFF2-40B4-BE49-F238E27FC236}">
                <a16:creationId xmlns:a16="http://schemas.microsoft.com/office/drawing/2014/main" id="{E679EC74-3F13-4F52-813D-01EF7F5DE76D}"/>
              </a:ext>
            </a:extLst>
          </p:cNvPr>
          <p:cNvSpPr>
            <a:spLocks noGrp="1"/>
          </p:cNvSpPr>
          <p:nvPr>
            <p:ph type="body" sz="quarter" idx="13" hasCustomPrompt="1"/>
          </p:nvPr>
        </p:nvSpPr>
        <p:spPr>
          <a:xfrm>
            <a:off x="6095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
        <p:nvSpPr>
          <p:cNvPr id="3" name="Espace réservé pour une image  2">
            <a:extLst>
              <a:ext uri="{FF2B5EF4-FFF2-40B4-BE49-F238E27FC236}">
                <a16:creationId xmlns:a16="http://schemas.microsoft.com/office/drawing/2014/main" id="{0A69AAED-776C-46CA-89A7-F2771DE2E5B4}"/>
              </a:ext>
            </a:extLst>
          </p:cNvPr>
          <p:cNvSpPr>
            <a:spLocks noGrp="1"/>
          </p:cNvSpPr>
          <p:nvPr>
            <p:ph type="pic" sz="quarter" idx="14"/>
          </p:nvPr>
        </p:nvSpPr>
        <p:spPr>
          <a:xfrm>
            <a:off x="3460750" y="706438"/>
            <a:ext cx="4640263" cy="3694897"/>
          </a:xfrm>
          <a:prstGeom prst="roundRect">
            <a:avLst/>
          </a:prstGeom>
          <a:pattFill prst="pct5">
            <a:fgClr>
              <a:schemeClr val="accent1"/>
            </a:fgClr>
            <a:bgClr>
              <a:schemeClr val="bg1"/>
            </a:bgClr>
          </a:pattFill>
          <a:ln w="38100">
            <a:solidFill>
              <a:schemeClr val="tx1"/>
            </a:solidFill>
          </a:ln>
        </p:spPr>
        <p:txBody>
          <a:bodyPr/>
          <a:lstStyle/>
          <a:p>
            <a:endParaRPr lang="fr-FR"/>
          </a:p>
        </p:txBody>
      </p:sp>
      <p:sp>
        <p:nvSpPr>
          <p:cNvPr id="9" name="Espace réservé du pied de page 2">
            <a:extLst>
              <a:ext uri="{FF2B5EF4-FFF2-40B4-BE49-F238E27FC236}">
                <a16:creationId xmlns:a16="http://schemas.microsoft.com/office/drawing/2014/main" id="{886FE7D9-F3CA-44B5-8DDF-29E79EB03389}"/>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10" name="Espace réservé du numéro de diapositive 3">
            <a:extLst>
              <a:ext uri="{FF2B5EF4-FFF2-40B4-BE49-F238E27FC236}">
                <a16:creationId xmlns:a16="http://schemas.microsoft.com/office/drawing/2014/main" id="{FC6D7779-4A0B-4D21-A86A-874E25C97253}"/>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Tree>
    <p:extLst>
      <p:ext uri="{BB962C8B-B14F-4D97-AF65-F5344CB8AC3E}">
        <p14:creationId xmlns:p14="http://schemas.microsoft.com/office/powerpoint/2010/main" val="29464959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reserve="1" userDrawn="1">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706438"/>
            <a:ext cx="6367800" cy="3834512"/>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 name="Espace réservé du pied de page 2">
            <a:extLst>
              <a:ext uri="{FF2B5EF4-FFF2-40B4-BE49-F238E27FC236}">
                <a16:creationId xmlns:a16="http://schemas.microsoft.com/office/drawing/2014/main" id="{38FF05F8-4789-49ED-95AA-3A8CE07F8187}"/>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5" name="Espace réservé du numéro de diapositive 3">
            <a:extLst>
              <a:ext uri="{FF2B5EF4-FFF2-40B4-BE49-F238E27FC236}">
                <a16:creationId xmlns:a16="http://schemas.microsoft.com/office/drawing/2014/main" id="{F96F0524-92FA-42B1-8164-ECC36DC18AF4}"/>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6" name="Espace réservé du texte 5">
            <a:extLst>
              <a:ext uri="{FF2B5EF4-FFF2-40B4-BE49-F238E27FC236}">
                <a16:creationId xmlns:a16="http://schemas.microsoft.com/office/drawing/2014/main" id="{A362ADFE-396F-49FD-837F-C0D87401FE09}"/>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7" name="Espace réservé du texte 5">
            <a:extLst>
              <a:ext uri="{FF2B5EF4-FFF2-40B4-BE49-F238E27FC236}">
                <a16:creationId xmlns:a16="http://schemas.microsoft.com/office/drawing/2014/main" id="{14975F25-2743-408D-8A94-EFFB7C06BD41}"/>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568212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7" name="Espace réservé du pied de page 2">
            <a:extLst>
              <a:ext uri="{FF2B5EF4-FFF2-40B4-BE49-F238E27FC236}">
                <a16:creationId xmlns:a16="http://schemas.microsoft.com/office/drawing/2014/main" id="{CEA1F13C-6DF9-4FB4-9134-2B25F6C478FF}"/>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8" name="Espace réservé du numéro de diapositive 3">
            <a:extLst>
              <a:ext uri="{FF2B5EF4-FFF2-40B4-BE49-F238E27FC236}">
                <a16:creationId xmlns:a16="http://schemas.microsoft.com/office/drawing/2014/main" id="{5C18A194-6D02-4417-BA06-F2777F5098EC}"/>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E18CA0ED-1791-4B52-AA57-FB82EB6AE590}"/>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10" name="Espace réservé du texte 5">
            <a:extLst>
              <a:ext uri="{FF2B5EF4-FFF2-40B4-BE49-F238E27FC236}">
                <a16:creationId xmlns:a16="http://schemas.microsoft.com/office/drawing/2014/main" id="{D7A694C8-45D7-40C7-959A-EE7F30BACA81}"/>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741925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reserve="1" userDrawn="1">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 name="Espace réservé du pied de page 2">
            <a:extLst>
              <a:ext uri="{FF2B5EF4-FFF2-40B4-BE49-F238E27FC236}">
                <a16:creationId xmlns:a16="http://schemas.microsoft.com/office/drawing/2014/main" id="{CF65F214-727C-4140-997D-62910DC38FAE}"/>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6" name="Espace réservé du numéro de diapositive 3">
            <a:extLst>
              <a:ext uri="{FF2B5EF4-FFF2-40B4-BE49-F238E27FC236}">
                <a16:creationId xmlns:a16="http://schemas.microsoft.com/office/drawing/2014/main" id="{54158B17-E0A9-4026-939F-30DAC20EC80F}"/>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7" name="Espace réservé du texte 5">
            <a:extLst>
              <a:ext uri="{FF2B5EF4-FFF2-40B4-BE49-F238E27FC236}">
                <a16:creationId xmlns:a16="http://schemas.microsoft.com/office/drawing/2014/main" id="{CA757295-D0BA-463F-A769-090D27D67870}"/>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8" name="Espace réservé du texte 5">
            <a:extLst>
              <a:ext uri="{FF2B5EF4-FFF2-40B4-BE49-F238E27FC236}">
                <a16:creationId xmlns:a16="http://schemas.microsoft.com/office/drawing/2014/main" id="{29AD088E-2758-439C-8A3F-89F49F3C1AD3}"/>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2918325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719999"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err="1"/>
              <a:t>Thank</a:t>
            </a:r>
            <a:r>
              <a:rPr lang="fr-FR" dirty="0"/>
              <a:t> </a:t>
            </a:r>
            <a:r>
              <a:rPr lang="fr-FR" dirty="0" err="1"/>
              <a:t>you</a:t>
            </a:r>
            <a:endParaRPr dirty="0"/>
          </a:p>
        </p:txBody>
      </p:sp>
      <p:sp>
        <p:nvSpPr>
          <p:cNvPr id="3" name="Espace réservé du texte 2">
            <a:extLst>
              <a:ext uri="{FF2B5EF4-FFF2-40B4-BE49-F238E27FC236}">
                <a16:creationId xmlns:a16="http://schemas.microsoft.com/office/drawing/2014/main" id="{BD21991B-DB12-4AB8-ADB5-60EF109358A6}"/>
              </a:ext>
            </a:extLst>
          </p:cNvPr>
          <p:cNvSpPr>
            <a:spLocks noGrp="1"/>
          </p:cNvSpPr>
          <p:nvPr>
            <p:ph type="body" sz="quarter" idx="13" hasCustomPrompt="1"/>
          </p:nvPr>
        </p:nvSpPr>
        <p:spPr>
          <a:xfrm>
            <a:off x="719999" y="3363784"/>
            <a:ext cx="3851275" cy="854075"/>
          </a:xfrm>
        </p:spPr>
        <p:txBody>
          <a:bodyPr/>
          <a:lstStyle>
            <a:lvl1pPr marL="0" indent="0" algn="l" rtl="0">
              <a:spcBef>
                <a:spcPts val="0"/>
              </a:spcBef>
              <a:spcAft>
                <a:spcPts val="0"/>
              </a:spcAft>
              <a:buNone/>
              <a:defRPr sz="1400"/>
            </a:lvl1pPr>
          </a:lstStyle>
          <a:p>
            <a:pPr marL="0" lvl="0" indent="0" algn="l" rtl="0">
              <a:spcBef>
                <a:spcPts val="0"/>
              </a:spcBef>
              <a:spcAft>
                <a:spcPts val="0"/>
              </a:spcAft>
              <a:buNone/>
            </a:pPr>
            <a:r>
              <a:rPr lang="en-US" b="1" dirty="0">
                <a:solidFill>
                  <a:srgbClr val="666666"/>
                </a:solidFill>
                <a:latin typeface="Roboto Light"/>
                <a:ea typeface="Roboto Light"/>
                <a:cs typeface="Roboto Light"/>
                <a:sym typeface="Roboto Light"/>
              </a:rPr>
              <a:t>Name</a:t>
            </a:r>
            <a:r>
              <a:rPr lang="en-US" dirty="0">
                <a:solidFill>
                  <a:srgbClr val="666666"/>
                </a:solidFill>
                <a:latin typeface="Roboto Light"/>
                <a:ea typeface="Roboto Light"/>
                <a:cs typeface="Roboto Light"/>
                <a:sym typeface="Roboto Light"/>
              </a:rPr>
              <a:t> SURNAME</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PhD - </a:t>
            </a:r>
            <a:r>
              <a:rPr lang="en-US" b="1" dirty="0">
                <a:solidFill>
                  <a:srgbClr val="666666"/>
                </a:solidFill>
                <a:latin typeface="Roboto Light"/>
                <a:ea typeface="Roboto Light"/>
                <a:cs typeface="Roboto Light"/>
                <a:sym typeface="Roboto Light"/>
              </a:rPr>
              <a:t>Title of the Thesis</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name.surname</a:t>
            </a:r>
            <a:r>
              <a:rPr lang="en-US" b="1" dirty="0">
                <a:solidFill>
                  <a:srgbClr val="666666"/>
                </a:solidFill>
                <a:latin typeface="Roboto Light"/>
                <a:ea typeface="Roboto Light"/>
                <a:cs typeface="Roboto Light"/>
                <a:sym typeface="Roboto Light"/>
              </a:rPr>
              <a:t>@devinci.fr</a:t>
            </a:r>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2">
            <a:alphaModFix/>
          </a:blip>
          <a:stretch>
            <a:fillRect/>
          </a:stretch>
        </p:blipFill>
        <p:spPr>
          <a:xfrm>
            <a:off x="3599521" y="4269592"/>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3">
            <a:alphaModFix/>
          </a:blip>
          <a:stretch>
            <a:fillRect/>
          </a:stretch>
        </p:blipFill>
        <p:spPr>
          <a:xfrm>
            <a:off x="5319421" y="4273430"/>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4">
            <a:alphaModFix/>
          </a:blip>
          <a:stretch>
            <a:fillRect/>
          </a:stretch>
        </p:blipFill>
        <p:spPr>
          <a:xfrm>
            <a:off x="1694402" y="4269586"/>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5">
            <a:alphaModFix/>
          </a:blip>
          <a:stretch>
            <a:fillRect/>
          </a:stretch>
        </p:blipFill>
        <p:spPr>
          <a:xfrm>
            <a:off x="719999" y="4295968"/>
            <a:ext cx="627600" cy="444550"/>
          </a:xfrm>
          <a:prstGeom prst="rect">
            <a:avLst/>
          </a:prstGeom>
          <a:noFill/>
          <a:ln>
            <a:noFill/>
          </a:ln>
        </p:spPr>
      </p:pic>
      <p:sp>
        <p:nvSpPr>
          <p:cNvPr id="12" name="Textplatzhalter 7">
            <a:extLst>
              <a:ext uri="{FF2B5EF4-FFF2-40B4-BE49-F238E27FC236}">
                <a16:creationId xmlns:a16="http://schemas.microsoft.com/office/drawing/2014/main" id="{4446339A-3806-4674-8A55-1595C8A11596}"/>
              </a:ext>
            </a:extLst>
          </p:cNvPr>
          <p:cNvSpPr>
            <a:spLocks noGrp="1"/>
          </p:cNvSpPr>
          <p:nvPr>
            <p:ph type="body" sz="quarter" idx="14" hasCustomPrompt="1"/>
          </p:nvPr>
        </p:nvSpPr>
        <p:spPr>
          <a:xfrm>
            <a:off x="719999" y="2931660"/>
            <a:ext cx="4579937" cy="286597"/>
          </a:xfrm>
        </p:spPr>
        <p:txBody>
          <a:bodyPr anchor="ctr" anchorCtr="0"/>
          <a:lstStyle>
            <a:lvl1pPr marL="114300" indent="0">
              <a:spcBef>
                <a:spcPts val="300"/>
              </a:spcBef>
              <a:buNone/>
              <a:defRPr>
                <a:solidFill>
                  <a:schemeClr val="tx1"/>
                </a:solidFill>
              </a:defRPr>
            </a:lvl1pPr>
            <a:lvl2pPr>
              <a:spcBef>
                <a:spcPts val="300"/>
              </a:spcBef>
              <a:defRPr>
                <a:solidFill>
                  <a:schemeClr val="tx2"/>
                </a:solidFill>
              </a:defRPr>
            </a:lvl2pPr>
          </a:lstStyle>
          <a:p>
            <a:pPr lvl="0"/>
            <a:r>
              <a:rPr lang="de-DE" dirty="0"/>
              <a:t>Questions ?</a:t>
            </a:r>
          </a:p>
        </p:txBody>
      </p:sp>
    </p:spTree>
    <p:extLst>
      <p:ext uri="{BB962C8B-B14F-4D97-AF65-F5344CB8AC3E}">
        <p14:creationId xmlns:p14="http://schemas.microsoft.com/office/powerpoint/2010/main" val="21226960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25447670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462824"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a:t>LECTURE TITLE, MAJ, 44PT, 2 LINE MAX</a:t>
            </a:r>
            <a:endParaRPr dirty="0"/>
          </a:p>
        </p:txBody>
      </p:sp>
      <p:sp>
        <p:nvSpPr>
          <p:cNvPr id="11" name="Google Shape;11;p2"/>
          <p:cNvSpPr txBox="1">
            <a:spLocks noGrp="1"/>
          </p:cNvSpPr>
          <p:nvPr>
            <p:ph type="subTitle" idx="1" hasCustomPrompt="1"/>
          </p:nvPr>
        </p:nvSpPr>
        <p:spPr>
          <a:xfrm>
            <a:off x="2052827" y="2676576"/>
            <a:ext cx="3973420" cy="792600"/>
          </a:xfrm>
          <a:prstGeom prst="rect">
            <a:avLst/>
          </a:prstGeom>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400" b="0">
                <a:solidFill>
                  <a:schemeClr val="tx1"/>
                </a:solidFill>
                <a:latin typeface="+mn-l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fr-FR" dirty="0"/>
              <a:t>– </a:t>
            </a:r>
            <a:r>
              <a:rPr lang="fr-FR" dirty="0" err="1"/>
              <a:t>Subtitle</a:t>
            </a:r>
            <a:r>
              <a:rPr lang="fr-FR" dirty="0"/>
              <a:t> of Lecture</a:t>
            </a:r>
            <a:endParaRPr dirty="0"/>
          </a:p>
        </p:txBody>
      </p:sp>
      <p:pic>
        <p:nvPicPr>
          <p:cNvPr id="8" name="Google Shape;57;p13">
            <a:extLst>
              <a:ext uri="{FF2B5EF4-FFF2-40B4-BE49-F238E27FC236}">
                <a16:creationId xmlns:a16="http://schemas.microsoft.com/office/drawing/2014/main" id="{1107FF23-9A46-430F-8774-77486BE527F8}"/>
              </a:ext>
            </a:extLst>
          </p:cNvPr>
          <p:cNvPicPr preferRelativeResize="0"/>
          <p:nvPr userDrawn="1"/>
        </p:nvPicPr>
        <p:blipFill rotWithShape="1">
          <a:blip r:embed="rId2">
            <a:alphaModFix/>
          </a:blip>
          <a:srcRect l="9974" t="14370" r="11796" b="19861"/>
          <a:stretch/>
        </p:blipFill>
        <p:spPr>
          <a:xfrm>
            <a:off x="462803" y="189337"/>
            <a:ext cx="1492060" cy="1254380"/>
          </a:xfrm>
          <a:prstGeom prst="rect">
            <a:avLst/>
          </a:prstGeom>
          <a:noFill/>
          <a:ln>
            <a:noFill/>
          </a:ln>
        </p:spPr>
      </p:pic>
      <p:sp>
        <p:nvSpPr>
          <p:cNvPr id="9" name="Espace réservé pour une image  8">
            <a:extLst>
              <a:ext uri="{FF2B5EF4-FFF2-40B4-BE49-F238E27FC236}">
                <a16:creationId xmlns:a16="http://schemas.microsoft.com/office/drawing/2014/main" id="{F9093C77-847E-44E0-B094-99C17001C010}"/>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3">
            <a:alphaModFix/>
          </a:blip>
          <a:stretch>
            <a:fillRect/>
          </a:stretch>
        </p:blipFill>
        <p:spPr>
          <a:xfrm>
            <a:off x="3342325" y="4483237"/>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4">
            <a:alphaModFix/>
          </a:blip>
          <a:stretch>
            <a:fillRect/>
          </a:stretch>
        </p:blipFill>
        <p:spPr>
          <a:xfrm>
            <a:off x="5062225" y="4487075"/>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5">
            <a:alphaModFix/>
          </a:blip>
          <a:stretch>
            <a:fillRect/>
          </a:stretch>
        </p:blipFill>
        <p:spPr>
          <a:xfrm>
            <a:off x="1437206" y="4483231"/>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6">
            <a:alphaModFix/>
          </a:blip>
          <a:stretch>
            <a:fillRect/>
          </a:stretch>
        </p:blipFill>
        <p:spPr>
          <a:xfrm>
            <a:off x="462803" y="4509613"/>
            <a:ext cx="627600" cy="444550"/>
          </a:xfrm>
          <a:prstGeom prst="rect">
            <a:avLst/>
          </a:prstGeom>
          <a:noFill/>
          <a:ln>
            <a:noFill/>
          </a:ln>
        </p:spPr>
      </p:pic>
      <p:sp>
        <p:nvSpPr>
          <p:cNvPr id="19" name="Espace réservé du texte 18">
            <a:extLst>
              <a:ext uri="{FF2B5EF4-FFF2-40B4-BE49-F238E27FC236}">
                <a16:creationId xmlns:a16="http://schemas.microsoft.com/office/drawing/2014/main" id="{D9930C80-D26E-4739-9608-0F27116DE039}"/>
              </a:ext>
            </a:extLst>
          </p:cNvPr>
          <p:cNvSpPr>
            <a:spLocks noGrp="1"/>
          </p:cNvSpPr>
          <p:nvPr>
            <p:ph type="body" sz="quarter" idx="15" hasCustomPrompt="1"/>
          </p:nvPr>
        </p:nvSpPr>
        <p:spPr>
          <a:xfrm>
            <a:off x="462803" y="2685085"/>
            <a:ext cx="1766848" cy="784091"/>
          </a:xfrm>
        </p:spPr>
        <p:txBody>
          <a:bodyPr/>
          <a:lstStyle>
            <a:lvl1pPr marL="114300" indent="0">
              <a:buNone/>
              <a:defRPr sz="2400" b="1"/>
            </a:lvl1pPr>
          </a:lstStyle>
          <a:p>
            <a:pPr lvl="0"/>
            <a:r>
              <a:rPr lang="fr-FR" dirty="0"/>
              <a:t>Lecture 01</a:t>
            </a:r>
          </a:p>
        </p:txBody>
      </p:sp>
      <p:sp>
        <p:nvSpPr>
          <p:cNvPr id="23" name="Espace réservé du texte 22">
            <a:extLst>
              <a:ext uri="{FF2B5EF4-FFF2-40B4-BE49-F238E27FC236}">
                <a16:creationId xmlns:a16="http://schemas.microsoft.com/office/drawing/2014/main" id="{13660E4A-2161-41E0-8942-6BF519F3EBDE}"/>
              </a:ext>
            </a:extLst>
          </p:cNvPr>
          <p:cNvSpPr>
            <a:spLocks noGrp="1"/>
          </p:cNvSpPr>
          <p:nvPr>
            <p:ph type="body" sz="quarter" idx="16" hasCustomPrompt="1"/>
          </p:nvPr>
        </p:nvSpPr>
        <p:spPr>
          <a:xfrm>
            <a:off x="459370" y="3457462"/>
            <a:ext cx="3186913" cy="914400"/>
          </a:xfrm>
        </p:spPr>
        <p:txBody>
          <a:bodyPr/>
          <a:lstStyle>
            <a:lvl1pPr marL="114300" indent="0">
              <a:buNone/>
              <a:defRPr sz="1400" b="0">
                <a:solidFill>
                  <a:schemeClr val="tx1">
                    <a:lumMod val="50000"/>
                  </a:schemeClr>
                </a:solidFill>
              </a:defRPr>
            </a:lvl1pPr>
          </a:lstStyle>
          <a:p>
            <a:pPr lvl="0"/>
            <a:r>
              <a:rPr lang="fr-FR" dirty="0"/>
              <a:t>Name SURNAME</a:t>
            </a:r>
          </a:p>
          <a:p>
            <a:pPr lvl="0"/>
            <a:r>
              <a:rPr lang="fr-FR" dirty="0"/>
              <a:t>PhD – </a:t>
            </a:r>
            <a:r>
              <a:rPr lang="fr-FR" dirty="0" err="1"/>
              <a:t>Title</a:t>
            </a:r>
            <a:r>
              <a:rPr lang="fr-FR" dirty="0"/>
              <a:t> of the </a:t>
            </a:r>
            <a:r>
              <a:rPr lang="fr-FR" dirty="0" err="1"/>
              <a:t>Thesis</a:t>
            </a:r>
            <a:endParaRPr lang="fr-FR" dirty="0"/>
          </a:p>
          <a:p>
            <a:pPr lvl="0"/>
            <a:r>
              <a:rPr lang="fr-FR" dirty="0"/>
              <a:t>Name.surname@devinci.fr</a:t>
            </a:r>
          </a:p>
        </p:txBody>
      </p:sp>
    </p:spTree>
    <p:extLst>
      <p:ext uri="{BB962C8B-B14F-4D97-AF65-F5344CB8AC3E}">
        <p14:creationId xmlns:p14="http://schemas.microsoft.com/office/powerpoint/2010/main" val="42429146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18863-F4CC-4104-9FB9-C53830B9AD1E}"/>
              </a:ext>
            </a:extLst>
          </p:cNvPr>
          <p:cNvSpPr>
            <a:spLocks noGrp="1"/>
          </p:cNvSpPr>
          <p:nvPr>
            <p:ph type="title" hasCustomPrompt="1"/>
          </p:nvPr>
        </p:nvSpPr>
        <p:spPr>
          <a:xfrm>
            <a:off x="311700" y="450294"/>
            <a:ext cx="8520600" cy="572700"/>
          </a:xfrm>
        </p:spPr>
        <p:txBody>
          <a:bodyPr/>
          <a:lstStyle>
            <a:lvl1pPr>
              <a:defRPr>
                <a:latin typeface="+mj-lt"/>
              </a:defRPr>
            </a:lvl1pPr>
          </a:lstStyle>
          <a:p>
            <a:r>
              <a:rPr lang="fr-FR" dirty="0"/>
              <a:t>LECTURE TITLE, 28PT, 1 LINE</a:t>
            </a:r>
          </a:p>
        </p:txBody>
      </p:sp>
      <p:sp>
        <p:nvSpPr>
          <p:cNvPr id="3" name="Espace réservé du pied de page 2">
            <a:extLst>
              <a:ext uri="{FF2B5EF4-FFF2-40B4-BE49-F238E27FC236}">
                <a16:creationId xmlns:a16="http://schemas.microsoft.com/office/drawing/2014/main" id="{C35F6B35-87DC-46B6-89AD-A95AB676ECD9}"/>
              </a:ext>
            </a:extLst>
          </p:cNvPr>
          <p:cNvSpPr>
            <a:spLocks noGrp="1"/>
          </p:cNvSpPr>
          <p:nvPr>
            <p:ph type="ftr" sz="quarter" idx="10"/>
          </p:nvPr>
        </p:nvSpPr>
        <p:spPr/>
        <p:txBody>
          <a:bodyPr/>
          <a:lstStyle/>
          <a:p>
            <a:r>
              <a:rPr lang="en-US" dirty="0"/>
              <a:t>Presentation title  |  DVIC |  Internal  |  Management  Lecture </a:t>
            </a:r>
          </a:p>
        </p:txBody>
      </p:sp>
      <p:sp>
        <p:nvSpPr>
          <p:cNvPr id="4" name="Espace réservé du numéro de diapositive 3">
            <a:extLst>
              <a:ext uri="{FF2B5EF4-FFF2-40B4-BE49-F238E27FC236}">
                <a16:creationId xmlns:a16="http://schemas.microsoft.com/office/drawing/2014/main" id="{E6C7DD4B-6912-4C73-8FDE-280F9AB6C1A8}"/>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0" name="Espace réservé du texte 9">
            <a:extLst>
              <a:ext uri="{FF2B5EF4-FFF2-40B4-BE49-F238E27FC236}">
                <a16:creationId xmlns:a16="http://schemas.microsoft.com/office/drawing/2014/main" id="{9B3C62EC-111B-47EA-9A6B-022F85CB5EF5}"/>
              </a:ext>
            </a:extLst>
          </p:cNvPr>
          <p:cNvSpPr>
            <a:spLocks noGrp="1"/>
          </p:cNvSpPr>
          <p:nvPr>
            <p:ph type="body" sz="quarter" idx="12" hasCustomPrompt="1"/>
          </p:nvPr>
        </p:nvSpPr>
        <p:spPr>
          <a:xfrm>
            <a:off x="311700" y="1242224"/>
            <a:ext cx="1364699" cy="742157"/>
          </a:xfrm>
        </p:spPr>
        <p:txBody>
          <a:bodyPr/>
          <a:lstStyle>
            <a:lvl1pPr marL="114300" indent="0">
              <a:buNone/>
              <a:defRPr sz="4400">
                <a:latin typeface="+mj-lt"/>
              </a:defRPr>
            </a:lvl1pPr>
          </a:lstStyle>
          <a:p>
            <a:pPr lvl="0"/>
            <a:r>
              <a:rPr lang="fr-FR" dirty="0"/>
              <a:t>01|</a:t>
            </a:r>
          </a:p>
        </p:txBody>
      </p:sp>
      <p:sp>
        <p:nvSpPr>
          <p:cNvPr id="13" name="Espace réservé du texte 9">
            <a:extLst>
              <a:ext uri="{FF2B5EF4-FFF2-40B4-BE49-F238E27FC236}">
                <a16:creationId xmlns:a16="http://schemas.microsoft.com/office/drawing/2014/main" id="{468CE49D-936E-421A-8D2D-BF5DAE7CE1FA}"/>
              </a:ext>
            </a:extLst>
          </p:cNvPr>
          <p:cNvSpPr>
            <a:spLocks noGrp="1"/>
          </p:cNvSpPr>
          <p:nvPr>
            <p:ph type="body" sz="quarter" idx="13" hasCustomPrompt="1"/>
          </p:nvPr>
        </p:nvSpPr>
        <p:spPr>
          <a:xfrm>
            <a:off x="311699" y="1984381"/>
            <a:ext cx="1364699" cy="742157"/>
          </a:xfrm>
        </p:spPr>
        <p:txBody>
          <a:bodyPr/>
          <a:lstStyle>
            <a:lvl1pPr marL="114300" indent="0">
              <a:buNone/>
              <a:defRPr sz="4400">
                <a:latin typeface="+mj-lt"/>
              </a:defRPr>
            </a:lvl1pPr>
          </a:lstStyle>
          <a:p>
            <a:pPr lvl="0"/>
            <a:r>
              <a:rPr lang="fr-FR" dirty="0"/>
              <a:t>02|</a:t>
            </a:r>
          </a:p>
        </p:txBody>
      </p:sp>
      <p:sp>
        <p:nvSpPr>
          <p:cNvPr id="14" name="Espace réservé du texte 9">
            <a:extLst>
              <a:ext uri="{FF2B5EF4-FFF2-40B4-BE49-F238E27FC236}">
                <a16:creationId xmlns:a16="http://schemas.microsoft.com/office/drawing/2014/main" id="{1B3F495F-1CAF-497F-9E33-6C514FD29F4D}"/>
              </a:ext>
            </a:extLst>
          </p:cNvPr>
          <p:cNvSpPr>
            <a:spLocks noGrp="1"/>
          </p:cNvSpPr>
          <p:nvPr>
            <p:ph type="body" sz="quarter" idx="14" hasCustomPrompt="1"/>
          </p:nvPr>
        </p:nvSpPr>
        <p:spPr>
          <a:xfrm>
            <a:off x="311698" y="2722148"/>
            <a:ext cx="1364699" cy="742157"/>
          </a:xfrm>
        </p:spPr>
        <p:txBody>
          <a:bodyPr/>
          <a:lstStyle>
            <a:lvl1pPr marL="114300" indent="0">
              <a:buNone/>
              <a:defRPr sz="4400">
                <a:latin typeface="+mj-lt"/>
              </a:defRPr>
            </a:lvl1pPr>
          </a:lstStyle>
          <a:p>
            <a:pPr lvl="0"/>
            <a:r>
              <a:rPr lang="fr-FR" dirty="0"/>
              <a:t>03|</a:t>
            </a:r>
          </a:p>
        </p:txBody>
      </p:sp>
      <p:sp>
        <p:nvSpPr>
          <p:cNvPr id="15" name="Espace réservé du texte 9">
            <a:extLst>
              <a:ext uri="{FF2B5EF4-FFF2-40B4-BE49-F238E27FC236}">
                <a16:creationId xmlns:a16="http://schemas.microsoft.com/office/drawing/2014/main" id="{0E61D389-7A53-4C50-B78B-7D515BEF3212}"/>
              </a:ext>
            </a:extLst>
          </p:cNvPr>
          <p:cNvSpPr>
            <a:spLocks noGrp="1"/>
          </p:cNvSpPr>
          <p:nvPr>
            <p:ph type="body" sz="quarter" idx="15" hasCustomPrompt="1"/>
          </p:nvPr>
        </p:nvSpPr>
        <p:spPr>
          <a:xfrm>
            <a:off x="311698" y="3464305"/>
            <a:ext cx="1364699" cy="742157"/>
          </a:xfrm>
        </p:spPr>
        <p:txBody>
          <a:bodyPr/>
          <a:lstStyle>
            <a:lvl1pPr marL="114300" indent="0">
              <a:buNone/>
              <a:defRPr sz="4400">
                <a:latin typeface="+mj-lt"/>
              </a:defRPr>
            </a:lvl1pPr>
          </a:lstStyle>
          <a:p>
            <a:pPr lvl="0"/>
            <a:r>
              <a:rPr lang="fr-FR" dirty="0"/>
              <a:t>04|</a:t>
            </a:r>
          </a:p>
        </p:txBody>
      </p:sp>
      <p:sp>
        <p:nvSpPr>
          <p:cNvPr id="16" name="Espace réservé du texte 9">
            <a:extLst>
              <a:ext uri="{FF2B5EF4-FFF2-40B4-BE49-F238E27FC236}">
                <a16:creationId xmlns:a16="http://schemas.microsoft.com/office/drawing/2014/main" id="{377E5D02-A6C7-40C8-A264-E95A124C0DD3}"/>
              </a:ext>
            </a:extLst>
          </p:cNvPr>
          <p:cNvSpPr>
            <a:spLocks noGrp="1"/>
          </p:cNvSpPr>
          <p:nvPr>
            <p:ph type="body" sz="quarter" idx="16" hasCustomPrompt="1"/>
          </p:nvPr>
        </p:nvSpPr>
        <p:spPr>
          <a:xfrm>
            <a:off x="4572001" y="1237834"/>
            <a:ext cx="1364699" cy="742157"/>
          </a:xfrm>
        </p:spPr>
        <p:txBody>
          <a:bodyPr/>
          <a:lstStyle>
            <a:lvl1pPr marL="114300" indent="0">
              <a:buNone/>
              <a:defRPr sz="4400">
                <a:latin typeface="+mj-lt"/>
              </a:defRPr>
            </a:lvl1pPr>
          </a:lstStyle>
          <a:p>
            <a:pPr lvl="0"/>
            <a:r>
              <a:rPr lang="fr-FR" dirty="0"/>
              <a:t>05|</a:t>
            </a:r>
          </a:p>
        </p:txBody>
      </p:sp>
      <p:sp>
        <p:nvSpPr>
          <p:cNvPr id="17" name="Espace réservé du texte 9">
            <a:extLst>
              <a:ext uri="{FF2B5EF4-FFF2-40B4-BE49-F238E27FC236}">
                <a16:creationId xmlns:a16="http://schemas.microsoft.com/office/drawing/2014/main" id="{1AE4C136-AFA5-4426-90A8-916CF7618FFA}"/>
              </a:ext>
            </a:extLst>
          </p:cNvPr>
          <p:cNvSpPr>
            <a:spLocks noGrp="1"/>
          </p:cNvSpPr>
          <p:nvPr>
            <p:ph type="body" sz="quarter" idx="17" hasCustomPrompt="1"/>
          </p:nvPr>
        </p:nvSpPr>
        <p:spPr>
          <a:xfrm>
            <a:off x="4572000" y="1979991"/>
            <a:ext cx="1364699" cy="742157"/>
          </a:xfrm>
        </p:spPr>
        <p:txBody>
          <a:bodyPr/>
          <a:lstStyle>
            <a:lvl1pPr marL="114300" indent="0">
              <a:buNone/>
              <a:defRPr sz="4400">
                <a:latin typeface="+mj-lt"/>
              </a:defRPr>
            </a:lvl1pPr>
          </a:lstStyle>
          <a:p>
            <a:pPr lvl="0"/>
            <a:r>
              <a:rPr lang="fr-FR" dirty="0"/>
              <a:t>06|</a:t>
            </a:r>
          </a:p>
        </p:txBody>
      </p:sp>
      <p:sp>
        <p:nvSpPr>
          <p:cNvPr id="18" name="Espace réservé du texte 9">
            <a:extLst>
              <a:ext uri="{FF2B5EF4-FFF2-40B4-BE49-F238E27FC236}">
                <a16:creationId xmlns:a16="http://schemas.microsoft.com/office/drawing/2014/main" id="{6AF0CC4E-9CA0-4D33-8527-809B51684289}"/>
              </a:ext>
            </a:extLst>
          </p:cNvPr>
          <p:cNvSpPr>
            <a:spLocks noGrp="1"/>
          </p:cNvSpPr>
          <p:nvPr>
            <p:ph type="body" sz="quarter" idx="18" hasCustomPrompt="1"/>
          </p:nvPr>
        </p:nvSpPr>
        <p:spPr>
          <a:xfrm>
            <a:off x="4571999" y="2717758"/>
            <a:ext cx="1364699" cy="742157"/>
          </a:xfrm>
        </p:spPr>
        <p:txBody>
          <a:bodyPr/>
          <a:lstStyle>
            <a:lvl1pPr marL="114300" indent="0">
              <a:buNone/>
              <a:defRPr sz="4400">
                <a:latin typeface="+mj-lt"/>
              </a:defRPr>
            </a:lvl1pPr>
          </a:lstStyle>
          <a:p>
            <a:pPr lvl="0"/>
            <a:r>
              <a:rPr lang="fr-FR" dirty="0"/>
              <a:t>07|</a:t>
            </a:r>
          </a:p>
        </p:txBody>
      </p:sp>
      <p:sp>
        <p:nvSpPr>
          <p:cNvPr id="21" name="Espace réservé du texte 20">
            <a:extLst>
              <a:ext uri="{FF2B5EF4-FFF2-40B4-BE49-F238E27FC236}">
                <a16:creationId xmlns:a16="http://schemas.microsoft.com/office/drawing/2014/main" id="{99A134C3-28D0-423A-850A-71CBB7D7DBB7}"/>
              </a:ext>
            </a:extLst>
          </p:cNvPr>
          <p:cNvSpPr>
            <a:spLocks noGrp="1"/>
          </p:cNvSpPr>
          <p:nvPr>
            <p:ph type="body" sz="quarter" idx="20" hasCustomPrompt="1"/>
          </p:nvPr>
        </p:nvSpPr>
        <p:spPr>
          <a:xfrm>
            <a:off x="1533523" y="1413024"/>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2" name="Espace réservé du texte 20">
            <a:extLst>
              <a:ext uri="{FF2B5EF4-FFF2-40B4-BE49-F238E27FC236}">
                <a16:creationId xmlns:a16="http://schemas.microsoft.com/office/drawing/2014/main" id="{1BFDB1BF-7C44-4450-A9BB-FF62CAE9EA10}"/>
              </a:ext>
            </a:extLst>
          </p:cNvPr>
          <p:cNvSpPr>
            <a:spLocks noGrp="1"/>
          </p:cNvSpPr>
          <p:nvPr>
            <p:ph type="body" sz="quarter" idx="21" hasCustomPrompt="1"/>
          </p:nvPr>
        </p:nvSpPr>
        <p:spPr>
          <a:xfrm>
            <a:off x="1533523" y="215518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3" name="Espace réservé du texte 20">
            <a:extLst>
              <a:ext uri="{FF2B5EF4-FFF2-40B4-BE49-F238E27FC236}">
                <a16:creationId xmlns:a16="http://schemas.microsoft.com/office/drawing/2014/main" id="{144D7836-15A4-46F5-AEC8-8280251BF6B5}"/>
              </a:ext>
            </a:extLst>
          </p:cNvPr>
          <p:cNvSpPr>
            <a:spLocks noGrp="1"/>
          </p:cNvSpPr>
          <p:nvPr>
            <p:ph type="body" sz="quarter" idx="22" hasCustomPrompt="1"/>
          </p:nvPr>
        </p:nvSpPr>
        <p:spPr>
          <a:xfrm>
            <a:off x="1533523" y="2887215"/>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4" name="Espace réservé du texte 20">
            <a:extLst>
              <a:ext uri="{FF2B5EF4-FFF2-40B4-BE49-F238E27FC236}">
                <a16:creationId xmlns:a16="http://schemas.microsoft.com/office/drawing/2014/main" id="{06CC383D-A400-4516-9864-B8CA2677AD31}"/>
              </a:ext>
            </a:extLst>
          </p:cNvPr>
          <p:cNvSpPr>
            <a:spLocks noGrp="1"/>
          </p:cNvSpPr>
          <p:nvPr>
            <p:ph type="body" sz="quarter" idx="23" hasCustomPrompt="1"/>
          </p:nvPr>
        </p:nvSpPr>
        <p:spPr>
          <a:xfrm>
            <a:off x="1527334" y="3614330"/>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5" name="Espace réservé du texte 20">
            <a:extLst>
              <a:ext uri="{FF2B5EF4-FFF2-40B4-BE49-F238E27FC236}">
                <a16:creationId xmlns:a16="http://schemas.microsoft.com/office/drawing/2014/main" id="{02483ED1-A3AB-4A07-9038-E83B8F5259EE}"/>
              </a:ext>
            </a:extLst>
          </p:cNvPr>
          <p:cNvSpPr>
            <a:spLocks noGrp="1"/>
          </p:cNvSpPr>
          <p:nvPr>
            <p:ph type="body" sz="quarter" idx="24" hasCustomPrompt="1"/>
          </p:nvPr>
        </p:nvSpPr>
        <p:spPr>
          <a:xfrm>
            <a:off x="5787904" y="140729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6" name="Espace réservé du texte 20">
            <a:extLst>
              <a:ext uri="{FF2B5EF4-FFF2-40B4-BE49-F238E27FC236}">
                <a16:creationId xmlns:a16="http://schemas.microsoft.com/office/drawing/2014/main" id="{D0C6B67D-D99B-4650-8476-50A127603F27}"/>
              </a:ext>
            </a:extLst>
          </p:cNvPr>
          <p:cNvSpPr>
            <a:spLocks noGrp="1"/>
          </p:cNvSpPr>
          <p:nvPr>
            <p:ph type="body" sz="quarter" idx="25" hasCustomPrompt="1"/>
          </p:nvPr>
        </p:nvSpPr>
        <p:spPr>
          <a:xfrm>
            <a:off x="5787904" y="2149448"/>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7" name="Espace réservé du texte 20">
            <a:extLst>
              <a:ext uri="{FF2B5EF4-FFF2-40B4-BE49-F238E27FC236}">
                <a16:creationId xmlns:a16="http://schemas.microsoft.com/office/drawing/2014/main" id="{B38AF3B3-DDF8-45B0-87C8-28831FB19CC2}"/>
              </a:ext>
            </a:extLst>
          </p:cNvPr>
          <p:cNvSpPr>
            <a:spLocks noGrp="1"/>
          </p:cNvSpPr>
          <p:nvPr>
            <p:ph type="body" sz="quarter" idx="26" hasCustomPrompt="1"/>
          </p:nvPr>
        </p:nvSpPr>
        <p:spPr>
          <a:xfrm>
            <a:off x="5787904" y="2881482"/>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464689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311700" y="2136449"/>
            <a:ext cx="6455806" cy="1008001"/>
          </a:xfrm>
        </p:spPr>
        <p:txBody>
          <a:bodyPr/>
          <a:lstStyle>
            <a:lvl1pP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p:txBody>
          <a:bodyPr/>
          <a:lstStyle>
            <a:lvl1pPr>
              <a:defRPr>
                <a:solidFill>
                  <a:schemeClr val="tx1"/>
                </a:solidFill>
              </a:defRPr>
            </a:lvl1pPr>
          </a:lstStyle>
          <a:p>
            <a:r>
              <a:rPr lang="en-US" dirty="0"/>
              <a:t>Presentation title  |  DVIC |  Internal  |  Technical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r>
              <a:rPr lang="fr-FR"/>
              <a:t>Cliquez sur l'icône pour ajouter une image</a:t>
            </a:r>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1700" y="3144449"/>
            <a:ext cx="4978147" cy="555879"/>
          </a:xfrm>
        </p:spPr>
        <p:txBody>
          <a:bodyPr/>
          <a:lstStyle>
            <a:lvl1pPr marL="114300" indent="0">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311700" y="606750"/>
            <a:ext cx="2090147" cy="1529697"/>
          </a:xfrm>
        </p:spPr>
        <p:txBody>
          <a:bodyPr/>
          <a:lstStyle>
            <a:lvl1pPr marL="114300" indent="0">
              <a:buNone/>
              <a:defRPr sz="9600">
                <a:latin typeface="+mj-lt"/>
              </a:defRPr>
            </a:lvl1pPr>
          </a:lstStyle>
          <a:p>
            <a:pPr lvl="0"/>
            <a:r>
              <a:rPr lang="fr-FR" dirty="0">
                <a:latin typeface="+mj-lt"/>
              </a:rPr>
              <a:t>01|</a:t>
            </a:r>
            <a:endParaRPr lang="fr-FR" dirty="0"/>
          </a:p>
        </p:txBody>
      </p:sp>
    </p:spTree>
    <p:extLst>
      <p:ext uri="{BB962C8B-B14F-4D97-AF65-F5344CB8AC3E}">
        <p14:creationId xmlns:p14="http://schemas.microsoft.com/office/powerpoint/2010/main" val="26805856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311700" y="2136449"/>
            <a:ext cx="6455806" cy="1008001"/>
          </a:xfrm>
        </p:spPr>
        <p:txBody>
          <a:bodyPr/>
          <a:lstStyle>
            <a:lvl1pP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p:txBody>
          <a:bodyPr/>
          <a:lstStyle>
            <a:lvl1pPr>
              <a:defRPr>
                <a:solidFill>
                  <a:schemeClr val="tx1"/>
                </a:solidFill>
              </a:defRPr>
            </a:lvl1pPr>
          </a:lstStyle>
          <a:p>
            <a:r>
              <a:rPr lang="en-US" dirty="0"/>
              <a:t>Presentation title  |  DVIC |  Internal  |  Management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1700" y="3144449"/>
            <a:ext cx="4978147" cy="555879"/>
          </a:xfrm>
        </p:spPr>
        <p:txBody>
          <a:bodyPr/>
          <a:lstStyle>
            <a:lvl1pPr marL="114300" indent="0">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311700" y="606750"/>
            <a:ext cx="2090147" cy="1529697"/>
          </a:xfrm>
        </p:spPr>
        <p:txBody>
          <a:bodyPr/>
          <a:lstStyle>
            <a:lvl1pPr marL="114300" indent="0">
              <a:buNone/>
              <a:defRPr sz="9600">
                <a:latin typeface="+mj-lt"/>
              </a:defRPr>
            </a:lvl1pPr>
          </a:lstStyle>
          <a:p>
            <a:pPr lvl="0"/>
            <a:r>
              <a:rPr lang="fr-FR" dirty="0">
                <a:latin typeface="+mj-lt"/>
              </a:rPr>
              <a:t>01|</a:t>
            </a:r>
            <a:endParaRPr lang="fr-FR" dirty="0"/>
          </a:p>
        </p:txBody>
      </p:sp>
    </p:spTree>
    <p:extLst>
      <p:ext uri="{BB962C8B-B14F-4D97-AF65-F5344CB8AC3E}">
        <p14:creationId xmlns:p14="http://schemas.microsoft.com/office/powerpoint/2010/main" val="259768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1694872" y="2136448"/>
            <a:ext cx="6455806" cy="1008001"/>
          </a:xfrm>
        </p:spPr>
        <p:txBody>
          <a:bodyPr/>
          <a:lstStyle>
            <a:lvl1pPr algn="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a:xfrm>
            <a:off x="3156202" y="4534451"/>
            <a:ext cx="4978148" cy="280987"/>
          </a:xfrm>
        </p:spPr>
        <p:txBody>
          <a:bodyPr/>
          <a:lstStyle/>
          <a:p>
            <a:r>
              <a:rPr lang="en-US" dirty="0"/>
              <a:t>Presentation title  |  DVIC |  Internal  |  Management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a:xfrm>
            <a:off x="2678885" y="4539631"/>
            <a:ext cx="412199" cy="280987"/>
          </a:xfrm>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0" y="0"/>
            <a:ext cx="2376494" cy="5143500"/>
          </a:xfrm>
          <a:pattFill prst="pct5">
            <a:fgClr>
              <a:schemeClr val="accent1"/>
            </a:fgClr>
            <a:bgClr>
              <a:schemeClr val="bg1"/>
            </a:bgClr>
          </a:pattFill>
        </p:spPr>
        <p:txBody>
          <a:bodyPr/>
          <a:lstStyle/>
          <a:p>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72531" y="3144449"/>
            <a:ext cx="4978147" cy="555879"/>
          </a:xfrm>
        </p:spPr>
        <p:txBody>
          <a:bodyPr/>
          <a:lstStyle>
            <a:lvl1pPr marL="114300" indent="0" algn="r">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6044203" y="538383"/>
            <a:ext cx="2090147" cy="1529697"/>
          </a:xfrm>
        </p:spPr>
        <p:txBody>
          <a:bodyPr/>
          <a:lstStyle>
            <a:lvl1pPr marL="114300" indent="0">
              <a:buNone/>
              <a:defRPr sz="9600">
                <a:latin typeface="+mj-lt"/>
              </a:defRPr>
            </a:lvl1pPr>
          </a:lstStyle>
          <a:p>
            <a:pPr lvl="0"/>
            <a:r>
              <a:rPr lang="fr-FR" dirty="0">
                <a:latin typeface="+mj-lt"/>
              </a:rPr>
              <a:t>02|</a:t>
            </a:r>
            <a:endParaRPr lang="fr-FR" dirty="0"/>
          </a:p>
        </p:txBody>
      </p:sp>
    </p:spTree>
    <p:extLst>
      <p:ext uri="{BB962C8B-B14F-4D97-AF65-F5344CB8AC3E}">
        <p14:creationId xmlns:p14="http://schemas.microsoft.com/office/powerpoint/2010/main" val="39758844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B9AE1-9ADB-4398-ABFC-76BBEACCE1C5}"/>
              </a:ext>
            </a:extLst>
          </p:cNvPr>
          <p:cNvSpPr>
            <a:spLocks noGrp="1"/>
          </p:cNvSpPr>
          <p:nvPr>
            <p:ph type="title"/>
          </p:nvPr>
        </p:nvSpPr>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47593117-A326-4EB0-B359-2E46F532E1DD}"/>
              </a:ext>
            </a:extLst>
          </p:cNvPr>
          <p:cNvSpPr>
            <a:spLocks noGrp="1"/>
          </p:cNvSpPr>
          <p:nvPr>
            <p:ph type="ftr" sz="quarter" idx="10"/>
          </p:nvPr>
        </p:nvSpPr>
        <p:spPr/>
        <p:txBody>
          <a:bodyPr/>
          <a:lstStyle/>
          <a:p>
            <a:r>
              <a:rPr lang="en-US" dirty="0"/>
              <a:t>Presentation Title | Internal | DVIC | Management Lecture</a:t>
            </a:r>
          </a:p>
        </p:txBody>
      </p:sp>
      <p:sp>
        <p:nvSpPr>
          <p:cNvPr id="4" name="Espace réservé du numéro de diapositive 3">
            <a:extLst>
              <a:ext uri="{FF2B5EF4-FFF2-40B4-BE49-F238E27FC236}">
                <a16:creationId xmlns:a16="http://schemas.microsoft.com/office/drawing/2014/main" id="{FE68BF87-2911-43EF-B696-FCBD0966BDF5}"/>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2" name="Espace réservé du texte 11">
            <a:extLst>
              <a:ext uri="{FF2B5EF4-FFF2-40B4-BE49-F238E27FC236}">
                <a16:creationId xmlns:a16="http://schemas.microsoft.com/office/drawing/2014/main" id="{04971B27-BFCF-472C-BFEE-AB82DFCB580D}"/>
              </a:ext>
            </a:extLst>
          </p:cNvPr>
          <p:cNvSpPr>
            <a:spLocks noGrp="1"/>
          </p:cNvSpPr>
          <p:nvPr>
            <p:ph type="body" sz="quarter" idx="15" hasCustomPrompt="1"/>
          </p:nvPr>
        </p:nvSpPr>
        <p:spPr>
          <a:xfrm>
            <a:off x="1016947"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9" name="Espace réservé du texte 8">
            <a:extLst>
              <a:ext uri="{FF2B5EF4-FFF2-40B4-BE49-F238E27FC236}">
                <a16:creationId xmlns:a16="http://schemas.microsoft.com/office/drawing/2014/main" id="{4B8363C3-082F-4210-9FCB-5988E56FCC05}"/>
              </a:ext>
            </a:extLst>
          </p:cNvPr>
          <p:cNvSpPr>
            <a:spLocks noGrp="1"/>
          </p:cNvSpPr>
          <p:nvPr>
            <p:ph type="body" sz="quarter" idx="14" hasCustomPrompt="1"/>
          </p:nvPr>
        </p:nvSpPr>
        <p:spPr>
          <a:xfrm>
            <a:off x="809356"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01</a:t>
            </a:r>
          </a:p>
        </p:txBody>
      </p:sp>
      <p:sp>
        <p:nvSpPr>
          <p:cNvPr id="13" name="Espace réservé du texte 11">
            <a:extLst>
              <a:ext uri="{FF2B5EF4-FFF2-40B4-BE49-F238E27FC236}">
                <a16:creationId xmlns:a16="http://schemas.microsoft.com/office/drawing/2014/main" id="{88F3165B-C4D6-4F17-8ACF-19A9BA6224DE}"/>
              </a:ext>
            </a:extLst>
          </p:cNvPr>
          <p:cNvSpPr>
            <a:spLocks noGrp="1"/>
          </p:cNvSpPr>
          <p:nvPr>
            <p:ph type="body" sz="quarter" idx="16" hasCustomPrompt="1"/>
          </p:nvPr>
        </p:nvSpPr>
        <p:spPr>
          <a:xfrm>
            <a:off x="3429354"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4" name="Espace réservé du texte 8">
            <a:extLst>
              <a:ext uri="{FF2B5EF4-FFF2-40B4-BE49-F238E27FC236}">
                <a16:creationId xmlns:a16="http://schemas.microsoft.com/office/drawing/2014/main" id="{D37B685B-27C5-4EB5-8816-E6B1749B9896}"/>
              </a:ext>
            </a:extLst>
          </p:cNvPr>
          <p:cNvSpPr>
            <a:spLocks noGrp="1"/>
          </p:cNvSpPr>
          <p:nvPr>
            <p:ph type="body" sz="quarter" idx="17" hasCustomPrompt="1"/>
          </p:nvPr>
        </p:nvSpPr>
        <p:spPr>
          <a:xfrm>
            <a:off x="3221763"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02</a:t>
            </a:r>
          </a:p>
        </p:txBody>
      </p:sp>
      <p:sp>
        <p:nvSpPr>
          <p:cNvPr id="15" name="Espace réservé du texte 11">
            <a:extLst>
              <a:ext uri="{FF2B5EF4-FFF2-40B4-BE49-F238E27FC236}">
                <a16:creationId xmlns:a16="http://schemas.microsoft.com/office/drawing/2014/main" id="{4F12E22F-C43B-4B63-BB4D-4126A46E1EEE}"/>
              </a:ext>
            </a:extLst>
          </p:cNvPr>
          <p:cNvSpPr>
            <a:spLocks noGrp="1"/>
          </p:cNvSpPr>
          <p:nvPr>
            <p:ph type="body" sz="quarter" idx="18" hasCustomPrompt="1"/>
          </p:nvPr>
        </p:nvSpPr>
        <p:spPr>
          <a:xfrm>
            <a:off x="5841761"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6" name="Espace réservé du texte 8">
            <a:extLst>
              <a:ext uri="{FF2B5EF4-FFF2-40B4-BE49-F238E27FC236}">
                <a16:creationId xmlns:a16="http://schemas.microsoft.com/office/drawing/2014/main" id="{588B99B3-D64A-43AA-9F78-CB47773BCE86}"/>
              </a:ext>
            </a:extLst>
          </p:cNvPr>
          <p:cNvSpPr>
            <a:spLocks noGrp="1"/>
          </p:cNvSpPr>
          <p:nvPr>
            <p:ph type="body" sz="quarter" idx="19" hasCustomPrompt="1"/>
          </p:nvPr>
        </p:nvSpPr>
        <p:spPr>
          <a:xfrm>
            <a:off x="5634170"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03</a:t>
            </a:r>
          </a:p>
        </p:txBody>
      </p:sp>
      <p:sp>
        <p:nvSpPr>
          <p:cNvPr id="20" name="Espace réservé du texte 5">
            <a:extLst>
              <a:ext uri="{FF2B5EF4-FFF2-40B4-BE49-F238E27FC236}">
                <a16:creationId xmlns:a16="http://schemas.microsoft.com/office/drawing/2014/main" id="{E9316915-8C4B-4672-BB12-9974AA5A6B70}"/>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21" name="Espace réservé du texte 5">
            <a:extLst>
              <a:ext uri="{FF2B5EF4-FFF2-40B4-BE49-F238E27FC236}">
                <a16:creationId xmlns:a16="http://schemas.microsoft.com/office/drawing/2014/main" id="{5F57D93E-1ED0-4409-91CD-7CA7F806EF13}"/>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9313503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Tree>
    <p:extLst>
      <p:ext uri="{BB962C8B-B14F-4D97-AF65-F5344CB8AC3E}">
        <p14:creationId xmlns:p14="http://schemas.microsoft.com/office/powerpoint/2010/main" val="26321105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preserve="1" userDrawn="1">
  <p:cSld name="1_Section header">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fr-FR" dirty="0"/>
              <a:t>Citation</a:t>
            </a:r>
            <a:endParaRPr dirty="0"/>
          </a:p>
        </p:txBody>
      </p:sp>
      <p:sp>
        <p:nvSpPr>
          <p:cNvPr id="3" name="Espace réservé du texte 2">
            <a:extLst>
              <a:ext uri="{FF2B5EF4-FFF2-40B4-BE49-F238E27FC236}">
                <a16:creationId xmlns:a16="http://schemas.microsoft.com/office/drawing/2014/main" id="{E964AFB1-FB48-44FF-8E9A-17F5EAEC29F8}"/>
              </a:ext>
            </a:extLst>
          </p:cNvPr>
          <p:cNvSpPr>
            <a:spLocks noGrp="1"/>
          </p:cNvSpPr>
          <p:nvPr>
            <p:ph type="body" sz="quarter" idx="10" hasCustomPrompt="1"/>
          </p:nvPr>
        </p:nvSpPr>
        <p:spPr>
          <a:xfrm>
            <a:off x="5904565" y="2992650"/>
            <a:ext cx="2265213" cy="502580"/>
          </a:xfrm>
        </p:spPr>
        <p:txBody>
          <a:bodyPr/>
          <a:lstStyle>
            <a:lvl1pPr marL="114300" indent="0">
              <a:buNone/>
              <a:defRPr/>
            </a:lvl1pPr>
          </a:lstStyle>
          <a:p>
            <a:pPr lvl="0"/>
            <a:r>
              <a:rPr lang="fr-FR" dirty="0"/>
              <a:t>- </a:t>
            </a:r>
            <a:r>
              <a:rPr lang="fr-FR" dirty="0" err="1"/>
              <a:t>Author</a:t>
            </a:r>
            <a:endParaRPr lang="fr-FR" dirty="0"/>
          </a:p>
        </p:txBody>
      </p:sp>
      <p:sp>
        <p:nvSpPr>
          <p:cNvPr id="4" name="ZoneTexte 3">
            <a:extLst>
              <a:ext uri="{FF2B5EF4-FFF2-40B4-BE49-F238E27FC236}">
                <a16:creationId xmlns:a16="http://schemas.microsoft.com/office/drawing/2014/main" id="{F22FFC85-C2D2-4D8C-8122-939041EADB78}"/>
              </a:ext>
            </a:extLst>
          </p:cNvPr>
          <p:cNvSpPr txBox="1"/>
          <p:nvPr userDrawn="1"/>
        </p:nvSpPr>
        <p:spPr>
          <a:xfrm>
            <a:off x="1098134" y="1786920"/>
            <a:ext cx="6947731" cy="1569660"/>
          </a:xfrm>
          <a:prstGeom prst="rect">
            <a:avLst/>
          </a:prstGeom>
          <a:noFill/>
        </p:spPr>
        <p:txBody>
          <a:bodyPr wrap="square" rtlCol="0">
            <a:spAutoFit/>
          </a:bodyPr>
          <a:lstStyle/>
          <a:p>
            <a:pPr algn="ctr"/>
            <a:r>
              <a:rPr lang="fr-FR" sz="9600" dirty="0">
                <a:solidFill>
                  <a:schemeClr val="accent1">
                    <a:lumMod val="50000"/>
                  </a:schemeClr>
                </a:solidFill>
                <a:latin typeface="+mj-lt"/>
              </a:rPr>
              <a:t>,,                ’’</a:t>
            </a:r>
          </a:p>
        </p:txBody>
      </p:sp>
    </p:spTree>
    <p:extLst>
      <p:ext uri="{BB962C8B-B14F-4D97-AF65-F5344CB8AC3E}">
        <p14:creationId xmlns:p14="http://schemas.microsoft.com/office/powerpoint/2010/main" val="19944179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279369"/>
            <a:ext cx="8520600" cy="3289506"/>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7" name="Espace réservé du pied de page 2">
            <a:extLst>
              <a:ext uri="{FF2B5EF4-FFF2-40B4-BE49-F238E27FC236}">
                <a16:creationId xmlns:a16="http://schemas.microsoft.com/office/drawing/2014/main" id="{8D7B0470-B072-4B3F-B5EA-F7C4223259FC}"/>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8" name="Espace réservé du numéro de diapositive 3">
            <a:extLst>
              <a:ext uri="{FF2B5EF4-FFF2-40B4-BE49-F238E27FC236}">
                <a16:creationId xmlns:a16="http://schemas.microsoft.com/office/drawing/2014/main" id="{85B4A59C-A445-416A-8083-EE3FBA1F2E3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0" name="Espace réservé du texte 5">
            <a:extLst>
              <a:ext uri="{FF2B5EF4-FFF2-40B4-BE49-F238E27FC236}">
                <a16:creationId xmlns:a16="http://schemas.microsoft.com/office/drawing/2014/main" id="{76F7D4D2-1E97-4813-AF19-8685923BFE75}"/>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1" name="Espace réservé du texte 5">
            <a:extLst>
              <a:ext uri="{FF2B5EF4-FFF2-40B4-BE49-F238E27FC236}">
                <a16:creationId xmlns:a16="http://schemas.microsoft.com/office/drawing/2014/main" id="{550CC3F2-071B-4E10-AB35-601793C1444C}"/>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547495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preserve="1" userDrawn="1">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8" name="Espace réservé du pied de page 2">
            <a:extLst>
              <a:ext uri="{FF2B5EF4-FFF2-40B4-BE49-F238E27FC236}">
                <a16:creationId xmlns:a16="http://schemas.microsoft.com/office/drawing/2014/main" id="{D4DA77F5-9B88-4469-911A-225A623C3A28}"/>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9" name="Espace réservé du numéro de diapositive 3">
            <a:extLst>
              <a:ext uri="{FF2B5EF4-FFF2-40B4-BE49-F238E27FC236}">
                <a16:creationId xmlns:a16="http://schemas.microsoft.com/office/drawing/2014/main" id="{9C25DF92-9926-4A29-8F70-3920E304F83E}"/>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1" name="Espace réservé du texte 5">
            <a:extLst>
              <a:ext uri="{FF2B5EF4-FFF2-40B4-BE49-F238E27FC236}">
                <a16:creationId xmlns:a16="http://schemas.microsoft.com/office/drawing/2014/main" id="{75A0F3BB-0B74-4DAB-A589-3A0D5DFBBFBF}"/>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2" name="Espace réservé du texte 5">
            <a:extLst>
              <a:ext uri="{FF2B5EF4-FFF2-40B4-BE49-F238E27FC236}">
                <a16:creationId xmlns:a16="http://schemas.microsoft.com/office/drawing/2014/main" id="{9C299E3D-9D4D-40BC-A499-B58F05830A5C}"/>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30049767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69889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 name="Espace réservé du texte 5">
            <a:extLst>
              <a:ext uri="{FF2B5EF4-FFF2-40B4-BE49-F238E27FC236}">
                <a16:creationId xmlns:a16="http://schemas.microsoft.com/office/drawing/2014/main" id="{D7EF80DC-272C-4652-B66B-439B673DB91A}"/>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6" name="Espace réservé du pied de page 2">
            <a:extLst>
              <a:ext uri="{FF2B5EF4-FFF2-40B4-BE49-F238E27FC236}">
                <a16:creationId xmlns:a16="http://schemas.microsoft.com/office/drawing/2014/main" id="{A82BEBFF-361E-4ACA-B143-1D97A01422B1}"/>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7" name="Espace réservé du numéro de diapositive 3">
            <a:extLst>
              <a:ext uri="{FF2B5EF4-FFF2-40B4-BE49-F238E27FC236}">
                <a16:creationId xmlns:a16="http://schemas.microsoft.com/office/drawing/2014/main" id="{05C704D6-C09E-49D2-8F3D-1C787B3AE80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8" name="Espace réservé du texte 5">
            <a:extLst>
              <a:ext uri="{FF2B5EF4-FFF2-40B4-BE49-F238E27FC236}">
                <a16:creationId xmlns:a16="http://schemas.microsoft.com/office/drawing/2014/main" id="{E9D26DCC-B02F-4A93-AF53-B9A18319AD5C}"/>
              </a:ext>
            </a:extLst>
          </p:cNvPr>
          <p:cNvSpPr>
            <a:spLocks noGrp="1"/>
          </p:cNvSpPr>
          <p:nvPr>
            <p:ph type="body" sz="quarter" idx="14"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8892636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reserve="1" userDrawn="1">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03638" y="706669"/>
            <a:ext cx="2808000" cy="814481"/>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216450" y="1521150"/>
            <a:ext cx="2808000" cy="2915681"/>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8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 name="Espace réservé pour une image  2">
            <a:extLst>
              <a:ext uri="{FF2B5EF4-FFF2-40B4-BE49-F238E27FC236}">
                <a16:creationId xmlns:a16="http://schemas.microsoft.com/office/drawing/2014/main" id="{0A69AAED-776C-46CA-89A7-F2771DE2E5B4}"/>
              </a:ext>
            </a:extLst>
          </p:cNvPr>
          <p:cNvSpPr>
            <a:spLocks noGrp="1"/>
          </p:cNvSpPr>
          <p:nvPr>
            <p:ph type="pic" sz="quarter" idx="14"/>
          </p:nvPr>
        </p:nvSpPr>
        <p:spPr>
          <a:xfrm>
            <a:off x="3460750" y="706438"/>
            <a:ext cx="4640263" cy="3694897"/>
          </a:xfrm>
          <a:prstGeom prst="roundRect">
            <a:avLst/>
          </a:prstGeom>
          <a:pattFill prst="pct5">
            <a:fgClr>
              <a:schemeClr val="accent1"/>
            </a:fgClr>
            <a:bgClr>
              <a:schemeClr val="bg1"/>
            </a:bgClr>
          </a:pattFill>
          <a:ln w="38100">
            <a:solidFill>
              <a:schemeClr val="tx1"/>
            </a:solidFill>
          </a:ln>
        </p:spPr>
        <p:txBody>
          <a:bodyPr/>
          <a:lstStyle/>
          <a:p>
            <a:endParaRPr lang="fr-FR"/>
          </a:p>
        </p:txBody>
      </p:sp>
      <p:sp>
        <p:nvSpPr>
          <p:cNvPr id="9" name="Espace réservé du pied de page 2">
            <a:extLst>
              <a:ext uri="{FF2B5EF4-FFF2-40B4-BE49-F238E27FC236}">
                <a16:creationId xmlns:a16="http://schemas.microsoft.com/office/drawing/2014/main" id="{886FE7D9-F3CA-44B5-8DDF-29E79EB03389}"/>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10" name="Espace réservé du numéro de diapositive 3">
            <a:extLst>
              <a:ext uri="{FF2B5EF4-FFF2-40B4-BE49-F238E27FC236}">
                <a16:creationId xmlns:a16="http://schemas.microsoft.com/office/drawing/2014/main" id="{FC6D7779-4A0B-4D21-A86A-874E25C97253}"/>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2" name="Espace réservé du texte 5">
            <a:extLst>
              <a:ext uri="{FF2B5EF4-FFF2-40B4-BE49-F238E27FC236}">
                <a16:creationId xmlns:a16="http://schemas.microsoft.com/office/drawing/2014/main" id="{D694CD3F-89AD-4942-BC35-202515372668}"/>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3" name="Espace réservé du texte 5">
            <a:extLst>
              <a:ext uri="{FF2B5EF4-FFF2-40B4-BE49-F238E27FC236}">
                <a16:creationId xmlns:a16="http://schemas.microsoft.com/office/drawing/2014/main" id="{3709B595-45E0-4BF1-B786-847C83FAE36C}"/>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7278851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reserve="1" userDrawn="1">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706438"/>
            <a:ext cx="6367800" cy="3834512"/>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 name="Espace réservé du pied de page 2">
            <a:extLst>
              <a:ext uri="{FF2B5EF4-FFF2-40B4-BE49-F238E27FC236}">
                <a16:creationId xmlns:a16="http://schemas.microsoft.com/office/drawing/2014/main" id="{38FF05F8-4789-49ED-95AA-3A8CE07F8187}"/>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5" name="Espace réservé du numéro de diapositive 3">
            <a:extLst>
              <a:ext uri="{FF2B5EF4-FFF2-40B4-BE49-F238E27FC236}">
                <a16:creationId xmlns:a16="http://schemas.microsoft.com/office/drawing/2014/main" id="{F96F0524-92FA-42B1-8164-ECC36DC18AF4}"/>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6" name="Espace réservé du texte 5">
            <a:extLst>
              <a:ext uri="{FF2B5EF4-FFF2-40B4-BE49-F238E27FC236}">
                <a16:creationId xmlns:a16="http://schemas.microsoft.com/office/drawing/2014/main" id="{5B39D405-513B-4283-9CC6-54ED015D2044}"/>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7" name="Espace réservé du texte 5">
            <a:extLst>
              <a:ext uri="{FF2B5EF4-FFF2-40B4-BE49-F238E27FC236}">
                <a16:creationId xmlns:a16="http://schemas.microsoft.com/office/drawing/2014/main" id="{D4B47951-2A9E-4206-9B6D-423EF40999C7}"/>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797619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1694872" y="2136448"/>
            <a:ext cx="6455806" cy="1008001"/>
          </a:xfrm>
        </p:spPr>
        <p:txBody>
          <a:bodyPr/>
          <a:lstStyle>
            <a:lvl1pPr algn="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a:xfrm>
            <a:off x="3156202" y="4534451"/>
            <a:ext cx="4978148" cy="280987"/>
          </a:xfrm>
        </p:spPr>
        <p:txBody>
          <a:bodyPr/>
          <a:lstStyle/>
          <a:p>
            <a:r>
              <a:rPr lang="en-US" dirty="0"/>
              <a:t>Presentation title  |  DVIC |  Internal  | Technical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a:xfrm>
            <a:off x="2678885" y="4539631"/>
            <a:ext cx="412199" cy="280987"/>
          </a:xfrm>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0" y="0"/>
            <a:ext cx="2376494" cy="5143500"/>
          </a:xfrm>
          <a:pattFill prst="pct5">
            <a:fgClr>
              <a:schemeClr val="accent1"/>
            </a:fgClr>
            <a:bgClr>
              <a:schemeClr val="bg1"/>
            </a:bgClr>
          </a:pattFill>
        </p:spPr>
        <p:txBody>
          <a:bodyPr/>
          <a:lstStyle/>
          <a:p>
            <a:r>
              <a:rPr lang="fr-FR"/>
              <a:t>Cliquez sur l'icône pour ajouter une image</a:t>
            </a:r>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72531" y="3144449"/>
            <a:ext cx="4978147" cy="555879"/>
          </a:xfrm>
        </p:spPr>
        <p:txBody>
          <a:bodyPr/>
          <a:lstStyle>
            <a:lvl1pPr marL="114300" indent="0" algn="r">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6044203" y="538383"/>
            <a:ext cx="2090147" cy="1529697"/>
          </a:xfrm>
        </p:spPr>
        <p:txBody>
          <a:bodyPr/>
          <a:lstStyle>
            <a:lvl1pPr marL="114300" indent="0">
              <a:buNone/>
              <a:defRPr sz="9600">
                <a:latin typeface="+mj-lt"/>
              </a:defRPr>
            </a:lvl1pPr>
          </a:lstStyle>
          <a:p>
            <a:pPr lvl="0"/>
            <a:r>
              <a:rPr lang="fr-FR" dirty="0">
                <a:latin typeface="+mj-lt"/>
              </a:rPr>
              <a:t>02|</a:t>
            </a:r>
            <a:endParaRPr lang="fr-FR" dirty="0"/>
          </a:p>
        </p:txBody>
      </p:sp>
    </p:spTree>
    <p:extLst>
      <p:ext uri="{BB962C8B-B14F-4D97-AF65-F5344CB8AC3E}">
        <p14:creationId xmlns:p14="http://schemas.microsoft.com/office/powerpoint/2010/main" val="42079244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7" name="Espace réservé du pied de page 2">
            <a:extLst>
              <a:ext uri="{FF2B5EF4-FFF2-40B4-BE49-F238E27FC236}">
                <a16:creationId xmlns:a16="http://schemas.microsoft.com/office/drawing/2014/main" id="{CEA1F13C-6DF9-4FB4-9134-2B25F6C478FF}"/>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8" name="Espace réservé du numéro de diapositive 3">
            <a:extLst>
              <a:ext uri="{FF2B5EF4-FFF2-40B4-BE49-F238E27FC236}">
                <a16:creationId xmlns:a16="http://schemas.microsoft.com/office/drawing/2014/main" id="{5C18A194-6D02-4417-BA06-F2777F5098EC}"/>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678FFA7A-0BD0-4FD9-861A-3F25EAC811B4}"/>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10" name="Espace réservé du texte 5">
            <a:extLst>
              <a:ext uri="{FF2B5EF4-FFF2-40B4-BE49-F238E27FC236}">
                <a16:creationId xmlns:a16="http://schemas.microsoft.com/office/drawing/2014/main" id="{D5DEE842-21A8-4997-A3F6-55C9B16CDAB8}"/>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174413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reserve="1" userDrawn="1">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 name="Espace réservé du pied de page 2">
            <a:extLst>
              <a:ext uri="{FF2B5EF4-FFF2-40B4-BE49-F238E27FC236}">
                <a16:creationId xmlns:a16="http://schemas.microsoft.com/office/drawing/2014/main" id="{CF65F214-727C-4140-997D-62910DC38FAE}"/>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6" name="Espace réservé du numéro de diapositive 3">
            <a:extLst>
              <a:ext uri="{FF2B5EF4-FFF2-40B4-BE49-F238E27FC236}">
                <a16:creationId xmlns:a16="http://schemas.microsoft.com/office/drawing/2014/main" id="{54158B17-E0A9-4026-939F-30DAC20EC80F}"/>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7" name="Espace réservé du texte 5">
            <a:extLst>
              <a:ext uri="{FF2B5EF4-FFF2-40B4-BE49-F238E27FC236}">
                <a16:creationId xmlns:a16="http://schemas.microsoft.com/office/drawing/2014/main" id="{38A4896A-28BA-4862-B447-90CD9EBCE998}"/>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8" name="Espace réservé du texte 5">
            <a:extLst>
              <a:ext uri="{FF2B5EF4-FFF2-40B4-BE49-F238E27FC236}">
                <a16:creationId xmlns:a16="http://schemas.microsoft.com/office/drawing/2014/main" id="{F096988B-964E-4573-A3F2-163CDB439B0B}"/>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1946228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719999"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err="1"/>
              <a:t>Thank</a:t>
            </a:r>
            <a:r>
              <a:rPr lang="fr-FR" dirty="0"/>
              <a:t> </a:t>
            </a:r>
            <a:r>
              <a:rPr lang="fr-FR" dirty="0" err="1"/>
              <a:t>you</a:t>
            </a:r>
            <a:endParaRPr dirty="0"/>
          </a:p>
        </p:txBody>
      </p:sp>
      <p:sp>
        <p:nvSpPr>
          <p:cNvPr id="3" name="Espace réservé du texte 2">
            <a:extLst>
              <a:ext uri="{FF2B5EF4-FFF2-40B4-BE49-F238E27FC236}">
                <a16:creationId xmlns:a16="http://schemas.microsoft.com/office/drawing/2014/main" id="{BD21991B-DB12-4AB8-ADB5-60EF109358A6}"/>
              </a:ext>
            </a:extLst>
          </p:cNvPr>
          <p:cNvSpPr>
            <a:spLocks noGrp="1"/>
          </p:cNvSpPr>
          <p:nvPr>
            <p:ph type="body" sz="quarter" idx="13" hasCustomPrompt="1"/>
          </p:nvPr>
        </p:nvSpPr>
        <p:spPr>
          <a:xfrm>
            <a:off x="719999" y="3363784"/>
            <a:ext cx="3851275" cy="854075"/>
          </a:xfrm>
        </p:spPr>
        <p:txBody>
          <a:bodyPr/>
          <a:lstStyle>
            <a:lvl1pPr marL="0" indent="0" algn="l" rtl="0">
              <a:spcBef>
                <a:spcPts val="0"/>
              </a:spcBef>
              <a:spcAft>
                <a:spcPts val="0"/>
              </a:spcAft>
              <a:buNone/>
              <a:defRPr sz="1400"/>
            </a:lvl1pPr>
          </a:lstStyle>
          <a:p>
            <a:pPr marL="0" lvl="0" indent="0" algn="l" rtl="0">
              <a:spcBef>
                <a:spcPts val="0"/>
              </a:spcBef>
              <a:spcAft>
                <a:spcPts val="0"/>
              </a:spcAft>
              <a:buNone/>
            </a:pPr>
            <a:r>
              <a:rPr lang="en-US" b="1" dirty="0">
                <a:solidFill>
                  <a:srgbClr val="666666"/>
                </a:solidFill>
                <a:latin typeface="Roboto Light"/>
                <a:ea typeface="Roboto Light"/>
                <a:cs typeface="Roboto Light"/>
                <a:sym typeface="Roboto Light"/>
              </a:rPr>
              <a:t>Name</a:t>
            </a:r>
            <a:r>
              <a:rPr lang="en-US" dirty="0">
                <a:solidFill>
                  <a:srgbClr val="666666"/>
                </a:solidFill>
                <a:latin typeface="Roboto Light"/>
                <a:ea typeface="Roboto Light"/>
                <a:cs typeface="Roboto Light"/>
                <a:sym typeface="Roboto Light"/>
              </a:rPr>
              <a:t> SURNAME</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PhD - </a:t>
            </a:r>
            <a:r>
              <a:rPr lang="en-US" b="1" dirty="0">
                <a:solidFill>
                  <a:srgbClr val="666666"/>
                </a:solidFill>
                <a:latin typeface="Roboto Light"/>
                <a:ea typeface="Roboto Light"/>
                <a:cs typeface="Roboto Light"/>
                <a:sym typeface="Roboto Light"/>
              </a:rPr>
              <a:t>Title of the Thesis</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name.surname</a:t>
            </a:r>
            <a:r>
              <a:rPr lang="en-US" b="1" dirty="0">
                <a:solidFill>
                  <a:srgbClr val="666666"/>
                </a:solidFill>
                <a:latin typeface="Roboto Light"/>
                <a:ea typeface="Roboto Light"/>
                <a:cs typeface="Roboto Light"/>
                <a:sym typeface="Roboto Light"/>
              </a:rPr>
              <a:t>@devinci.fr</a:t>
            </a:r>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2">
            <a:alphaModFix/>
          </a:blip>
          <a:stretch>
            <a:fillRect/>
          </a:stretch>
        </p:blipFill>
        <p:spPr>
          <a:xfrm>
            <a:off x="3599521" y="4269592"/>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3">
            <a:alphaModFix/>
          </a:blip>
          <a:stretch>
            <a:fillRect/>
          </a:stretch>
        </p:blipFill>
        <p:spPr>
          <a:xfrm>
            <a:off x="5319421" y="4273430"/>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4">
            <a:alphaModFix/>
          </a:blip>
          <a:stretch>
            <a:fillRect/>
          </a:stretch>
        </p:blipFill>
        <p:spPr>
          <a:xfrm>
            <a:off x="1694402" y="4269586"/>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5">
            <a:alphaModFix/>
          </a:blip>
          <a:stretch>
            <a:fillRect/>
          </a:stretch>
        </p:blipFill>
        <p:spPr>
          <a:xfrm>
            <a:off x="719999" y="4295968"/>
            <a:ext cx="627600" cy="444550"/>
          </a:xfrm>
          <a:prstGeom prst="rect">
            <a:avLst/>
          </a:prstGeom>
          <a:noFill/>
          <a:ln>
            <a:noFill/>
          </a:ln>
        </p:spPr>
      </p:pic>
      <p:sp>
        <p:nvSpPr>
          <p:cNvPr id="12" name="Textplatzhalter 7">
            <a:extLst>
              <a:ext uri="{FF2B5EF4-FFF2-40B4-BE49-F238E27FC236}">
                <a16:creationId xmlns:a16="http://schemas.microsoft.com/office/drawing/2014/main" id="{4446339A-3806-4674-8A55-1595C8A11596}"/>
              </a:ext>
            </a:extLst>
          </p:cNvPr>
          <p:cNvSpPr>
            <a:spLocks noGrp="1"/>
          </p:cNvSpPr>
          <p:nvPr>
            <p:ph type="body" sz="quarter" idx="14" hasCustomPrompt="1"/>
          </p:nvPr>
        </p:nvSpPr>
        <p:spPr>
          <a:xfrm>
            <a:off x="719999" y="2931660"/>
            <a:ext cx="4579937" cy="286597"/>
          </a:xfrm>
        </p:spPr>
        <p:txBody>
          <a:bodyPr anchor="ctr" anchorCtr="0"/>
          <a:lstStyle>
            <a:lvl1pPr marL="114300" indent="0">
              <a:spcBef>
                <a:spcPts val="300"/>
              </a:spcBef>
              <a:buNone/>
              <a:defRPr>
                <a:solidFill>
                  <a:schemeClr val="tx1"/>
                </a:solidFill>
              </a:defRPr>
            </a:lvl1pPr>
            <a:lvl2pPr>
              <a:spcBef>
                <a:spcPts val="300"/>
              </a:spcBef>
              <a:defRPr>
                <a:solidFill>
                  <a:schemeClr val="tx2"/>
                </a:solidFill>
              </a:defRPr>
            </a:lvl2pPr>
          </a:lstStyle>
          <a:p>
            <a:pPr lvl="0"/>
            <a:r>
              <a:rPr lang="de-DE" dirty="0"/>
              <a:t>Questions ?</a:t>
            </a:r>
          </a:p>
        </p:txBody>
      </p:sp>
    </p:spTree>
    <p:extLst>
      <p:ext uri="{BB962C8B-B14F-4D97-AF65-F5344CB8AC3E}">
        <p14:creationId xmlns:p14="http://schemas.microsoft.com/office/powerpoint/2010/main" val="37024862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145939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B9AE1-9ADB-4398-ABFC-76BBEACCE1C5}"/>
              </a:ext>
            </a:extLst>
          </p:cNvPr>
          <p:cNvSpPr>
            <a:spLocks noGrp="1"/>
          </p:cNvSpPr>
          <p:nvPr>
            <p:ph type="title"/>
          </p:nvPr>
        </p:nvSpPr>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47593117-A326-4EB0-B359-2E46F532E1DD}"/>
              </a:ext>
            </a:extLst>
          </p:cNvPr>
          <p:cNvSpPr>
            <a:spLocks noGrp="1"/>
          </p:cNvSpPr>
          <p:nvPr>
            <p:ph type="ftr" sz="quarter" idx="10"/>
          </p:nvPr>
        </p:nvSpPr>
        <p:spPr/>
        <p:txBody>
          <a:bodyPr/>
          <a:lstStyle/>
          <a:p>
            <a:r>
              <a:rPr lang="en-US"/>
              <a:t>Presentation Title | Internal | DVIC | Technical Lecture</a:t>
            </a:r>
            <a:endParaRPr lang="en-US" dirty="0"/>
          </a:p>
        </p:txBody>
      </p:sp>
      <p:sp>
        <p:nvSpPr>
          <p:cNvPr id="4" name="Espace réservé du numéro de diapositive 3">
            <a:extLst>
              <a:ext uri="{FF2B5EF4-FFF2-40B4-BE49-F238E27FC236}">
                <a16:creationId xmlns:a16="http://schemas.microsoft.com/office/drawing/2014/main" id="{FE68BF87-2911-43EF-B696-FCBD0966BDF5}"/>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2" name="Espace réservé du texte 11">
            <a:extLst>
              <a:ext uri="{FF2B5EF4-FFF2-40B4-BE49-F238E27FC236}">
                <a16:creationId xmlns:a16="http://schemas.microsoft.com/office/drawing/2014/main" id="{04971B27-BFCF-472C-BFEE-AB82DFCB580D}"/>
              </a:ext>
            </a:extLst>
          </p:cNvPr>
          <p:cNvSpPr>
            <a:spLocks noGrp="1"/>
          </p:cNvSpPr>
          <p:nvPr>
            <p:ph type="body" sz="quarter" idx="15" hasCustomPrompt="1"/>
          </p:nvPr>
        </p:nvSpPr>
        <p:spPr>
          <a:xfrm>
            <a:off x="1016947"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9" name="Espace réservé du texte 8">
            <a:extLst>
              <a:ext uri="{FF2B5EF4-FFF2-40B4-BE49-F238E27FC236}">
                <a16:creationId xmlns:a16="http://schemas.microsoft.com/office/drawing/2014/main" id="{4B8363C3-082F-4210-9FCB-5988E56FCC05}"/>
              </a:ext>
            </a:extLst>
          </p:cNvPr>
          <p:cNvSpPr>
            <a:spLocks noGrp="1"/>
          </p:cNvSpPr>
          <p:nvPr>
            <p:ph type="body" sz="quarter" idx="14" hasCustomPrompt="1"/>
          </p:nvPr>
        </p:nvSpPr>
        <p:spPr>
          <a:xfrm>
            <a:off x="809356"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01</a:t>
            </a:r>
          </a:p>
        </p:txBody>
      </p:sp>
      <p:sp>
        <p:nvSpPr>
          <p:cNvPr id="13" name="Espace réservé du texte 11">
            <a:extLst>
              <a:ext uri="{FF2B5EF4-FFF2-40B4-BE49-F238E27FC236}">
                <a16:creationId xmlns:a16="http://schemas.microsoft.com/office/drawing/2014/main" id="{88F3165B-C4D6-4F17-8ACF-19A9BA6224DE}"/>
              </a:ext>
            </a:extLst>
          </p:cNvPr>
          <p:cNvSpPr>
            <a:spLocks noGrp="1"/>
          </p:cNvSpPr>
          <p:nvPr>
            <p:ph type="body" sz="quarter" idx="16" hasCustomPrompt="1"/>
          </p:nvPr>
        </p:nvSpPr>
        <p:spPr>
          <a:xfrm>
            <a:off x="3429354"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4" name="Espace réservé du texte 8">
            <a:extLst>
              <a:ext uri="{FF2B5EF4-FFF2-40B4-BE49-F238E27FC236}">
                <a16:creationId xmlns:a16="http://schemas.microsoft.com/office/drawing/2014/main" id="{D37B685B-27C5-4EB5-8816-E6B1749B9896}"/>
              </a:ext>
            </a:extLst>
          </p:cNvPr>
          <p:cNvSpPr>
            <a:spLocks noGrp="1"/>
          </p:cNvSpPr>
          <p:nvPr>
            <p:ph type="body" sz="quarter" idx="17" hasCustomPrompt="1"/>
          </p:nvPr>
        </p:nvSpPr>
        <p:spPr>
          <a:xfrm>
            <a:off x="3221763"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02</a:t>
            </a:r>
          </a:p>
        </p:txBody>
      </p:sp>
      <p:sp>
        <p:nvSpPr>
          <p:cNvPr id="15" name="Espace réservé du texte 11">
            <a:extLst>
              <a:ext uri="{FF2B5EF4-FFF2-40B4-BE49-F238E27FC236}">
                <a16:creationId xmlns:a16="http://schemas.microsoft.com/office/drawing/2014/main" id="{4F12E22F-C43B-4B63-BB4D-4126A46E1EEE}"/>
              </a:ext>
            </a:extLst>
          </p:cNvPr>
          <p:cNvSpPr>
            <a:spLocks noGrp="1"/>
          </p:cNvSpPr>
          <p:nvPr>
            <p:ph type="body" sz="quarter" idx="18" hasCustomPrompt="1"/>
          </p:nvPr>
        </p:nvSpPr>
        <p:spPr>
          <a:xfrm>
            <a:off x="5841761"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6" name="Espace réservé du texte 8">
            <a:extLst>
              <a:ext uri="{FF2B5EF4-FFF2-40B4-BE49-F238E27FC236}">
                <a16:creationId xmlns:a16="http://schemas.microsoft.com/office/drawing/2014/main" id="{588B99B3-D64A-43AA-9F78-CB47773BCE86}"/>
              </a:ext>
            </a:extLst>
          </p:cNvPr>
          <p:cNvSpPr>
            <a:spLocks noGrp="1"/>
          </p:cNvSpPr>
          <p:nvPr>
            <p:ph type="body" sz="quarter" idx="19" hasCustomPrompt="1"/>
          </p:nvPr>
        </p:nvSpPr>
        <p:spPr>
          <a:xfrm>
            <a:off x="5634170"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03</a:t>
            </a:r>
          </a:p>
        </p:txBody>
      </p:sp>
      <p:sp>
        <p:nvSpPr>
          <p:cNvPr id="17" name="Espace réservé du texte 5">
            <a:extLst>
              <a:ext uri="{FF2B5EF4-FFF2-40B4-BE49-F238E27FC236}">
                <a16:creationId xmlns:a16="http://schemas.microsoft.com/office/drawing/2014/main" id="{B67E04DA-028C-4764-8D69-8B36174741E2}"/>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8" name="Espace réservé du texte 5">
            <a:extLst>
              <a:ext uri="{FF2B5EF4-FFF2-40B4-BE49-F238E27FC236}">
                <a16:creationId xmlns:a16="http://schemas.microsoft.com/office/drawing/2014/main" id="{0D9DABBC-4585-4EA4-B01E-B1591A258817}"/>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3461831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preserve="1">
  <p:cSld name="1_Section header">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fr-FR" dirty="0"/>
              <a:t>Citation</a:t>
            </a:r>
            <a:endParaRPr dirty="0"/>
          </a:p>
        </p:txBody>
      </p:sp>
      <p:sp>
        <p:nvSpPr>
          <p:cNvPr id="3" name="Espace réservé du texte 2">
            <a:extLst>
              <a:ext uri="{FF2B5EF4-FFF2-40B4-BE49-F238E27FC236}">
                <a16:creationId xmlns:a16="http://schemas.microsoft.com/office/drawing/2014/main" id="{E964AFB1-FB48-44FF-8E9A-17F5EAEC29F8}"/>
              </a:ext>
            </a:extLst>
          </p:cNvPr>
          <p:cNvSpPr>
            <a:spLocks noGrp="1"/>
          </p:cNvSpPr>
          <p:nvPr>
            <p:ph type="body" sz="quarter" idx="10" hasCustomPrompt="1"/>
          </p:nvPr>
        </p:nvSpPr>
        <p:spPr>
          <a:xfrm>
            <a:off x="5904565" y="2992650"/>
            <a:ext cx="2265213" cy="502580"/>
          </a:xfrm>
        </p:spPr>
        <p:txBody>
          <a:bodyPr/>
          <a:lstStyle>
            <a:lvl1pPr marL="114300" indent="0">
              <a:buNone/>
              <a:defRPr/>
            </a:lvl1pPr>
          </a:lstStyle>
          <a:p>
            <a:pPr lvl="0"/>
            <a:r>
              <a:rPr lang="fr-FR" dirty="0"/>
              <a:t>- </a:t>
            </a:r>
            <a:r>
              <a:rPr lang="fr-FR" dirty="0" err="1"/>
              <a:t>Author</a:t>
            </a:r>
            <a:endParaRPr lang="fr-FR" dirty="0"/>
          </a:p>
        </p:txBody>
      </p:sp>
      <p:sp>
        <p:nvSpPr>
          <p:cNvPr id="4" name="ZoneTexte 3">
            <a:extLst>
              <a:ext uri="{FF2B5EF4-FFF2-40B4-BE49-F238E27FC236}">
                <a16:creationId xmlns:a16="http://schemas.microsoft.com/office/drawing/2014/main" id="{F22FFC85-C2D2-4D8C-8122-939041EADB78}"/>
              </a:ext>
            </a:extLst>
          </p:cNvPr>
          <p:cNvSpPr txBox="1"/>
          <p:nvPr/>
        </p:nvSpPr>
        <p:spPr>
          <a:xfrm>
            <a:off x="1098134" y="1786920"/>
            <a:ext cx="6947731" cy="1569660"/>
          </a:xfrm>
          <a:prstGeom prst="rect">
            <a:avLst/>
          </a:prstGeom>
          <a:noFill/>
        </p:spPr>
        <p:txBody>
          <a:bodyPr wrap="square" rtlCol="0">
            <a:spAutoFit/>
          </a:bodyPr>
          <a:lstStyle/>
          <a:p>
            <a:pPr algn="ctr"/>
            <a:r>
              <a:rPr lang="fr-FR" sz="9600" dirty="0">
                <a:solidFill>
                  <a:schemeClr val="accent1">
                    <a:lumMod val="50000"/>
                  </a:schemeClr>
                </a:solidFill>
                <a:latin typeface="+mj-lt"/>
              </a:rPr>
              <a:t>,,                ’’</a:t>
            </a:r>
          </a:p>
        </p:txBody>
      </p:sp>
      <p:sp>
        <p:nvSpPr>
          <p:cNvPr id="5" name="ZoneTexte 4">
            <a:extLst>
              <a:ext uri="{FF2B5EF4-FFF2-40B4-BE49-F238E27FC236}">
                <a16:creationId xmlns:a16="http://schemas.microsoft.com/office/drawing/2014/main" id="{CB89C099-AE4C-47B8-8FFE-9A6F56F14271}"/>
              </a:ext>
            </a:extLst>
          </p:cNvPr>
          <p:cNvSpPr txBox="1"/>
          <p:nvPr userDrawn="1"/>
        </p:nvSpPr>
        <p:spPr>
          <a:xfrm>
            <a:off x="1098134" y="1786920"/>
            <a:ext cx="6947731" cy="1569660"/>
          </a:xfrm>
          <a:prstGeom prst="rect">
            <a:avLst/>
          </a:prstGeom>
          <a:noFill/>
        </p:spPr>
        <p:txBody>
          <a:bodyPr wrap="square" rtlCol="0">
            <a:spAutoFit/>
          </a:bodyPr>
          <a:lstStyle/>
          <a:p>
            <a:pPr algn="ctr"/>
            <a:r>
              <a:rPr lang="fr-FR" sz="9600" dirty="0">
                <a:solidFill>
                  <a:schemeClr val="accent1">
                    <a:lumMod val="50000"/>
                  </a:schemeClr>
                </a:solidFill>
                <a:latin typeface="+mj-lt"/>
              </a:rPr>
              <a:t>,,                ’’</a:t>
            </a:r>
          </a:p>
        </p:txBody>
      </p:sp>
    </p:spTree>
    <p:extLst>
      <p:ext uri="{BB962C8B-B14F-4D97-AF65-F5344CB8AC3E}">
        <p14:creationId xmlns:p14="http://schemas.microsoft.com/office/powerpoint/2010/main" val="4293844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userDrawn="1">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fr-FR"/>
              <a:t>Modifiez le style du titre</a:t>
            </a:r>
            <a:endParaRPr/>
          </a:p>
        </p:txBody>
      </p:sp>
      <p:sp>
        <p:nvSpPr>
          <p:cNvPr id="22" name="Google Shape;22;p5"/>
          <p:cNvSpPr txBox="1">
            <a:spLocks noGrp="1"/>
          </p:cNvSpPr>
          <p:nvPr>
            <p:ph type="body" idx="1"/>
          </p:nvPr>
        </p:nvSpPr>
        <p:spPr>
          <a:xfrm>
            <a:off x="3117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fr-FR"/>
              <a:t>Cliquez pour modifier les styles du texte du masque</a:t>
            </a:r>
          </a:p>
        </p:txBody>
      </p:sp>
      <p:sp>
        <p:nvSpPr>
          <p:cNvPr id="23" name="Google Shape;23;p5"/>
          <p:cNvSpPr txBox="1">
            <a:spLocks noGrp="1"/>
          </p:cNvSpPr>
          <p:nvPr>
            <p:ph type="body" idx="2"/>
          </p:nvPr>
        </p:nvSpPr>
        <p:spPr>
          <a:xfrm>
            <a:off x="48324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fr-FR"/>
              <a:t>Cliquez pour modifier les styles du texte du masque</a:t>
            </a:r>
          </a:p>
        </p:txBody>
      </p:sp>
      <p:sp>
        <p:nvSpPr>
          <p:cNvPr id="8" name="Espace réservé du pied de page 2">
            <a:extLst>
              <a:ext uri="{FF2B5EF4-FFF2-40B4-BE49-F238E27FC236}">
                <a16:creationId xmlns:a16="http://schemas.microsoft.com/office/drawing/2014/main" id="{D4DA77F5-9B88-4469-911A-225A623C3A28}"/>
              </a:ext>
            </a:extLst>
          </p:cNvPr>
          <p:cNvSpPr>
            <a:spLocks noGrp="1"/>
          </p:cNvSpPr>
          <p:nvPr>
            <p:ph type="ftr" sz="quarter" idx="10"/>
          </p:nvPr>
        </p:nvSpPr>
        <p:spPr>
          <a:xfrm>
            <a:off x="723900" y="4534451"/>
            <a:ext cx="7410450" cy="280987"/>
          </a:xfrm>
        </p:spPr>
        <p:txBody>
          <a:bodyPr/>
          <a:lstStyle/>
          <a:p>
            <a:r>
              <a:rPr lang="en-US" dirty="0"/>
              <a:t>Presentation Title | Internal | DVIC | Technical Lecture</a:t>
            </a:r>
          </a:p>
        </p:txBody>
      </p:sp>
      <p:sp>
        <p:nvSpPr>
          <p:cNvPr id="9" name="Espace réservé du numéro de diapositive 3">
            <a:extLst>
              <a:ext uri="{FF2B5EF4-FFF2-40B4-BE49-F238E27FC236}">
                <a16:creationId xmlns:a16="http://schemas.microsoft.com/office/drawing/2014/main" id="{9C25DF92-9926-4A29-8F70-3920E304F83E}"/>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4" name="Espace réservé du texte 5">
            <a:extLst>
              <a:ext uri="{FF2B5EF4-FFF2-40B4-BE49-F238E27FC236}">
                <a16:creationId xmlns:a16="http://schemas.microsoft.com/office/drawing/2014/main" id="{E1F88776-3AA1-4F35-A817-0E02D1FBD7C4}"/>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5" name="Espace réservé du texte 5">
            <a:extLst>
              <a:ext uri="{FF2B5EF4-FFF2-40B4-BE49-F238E27FC236}">
                <a16:creationId xmlns:a16="http://schemas.microsoft.com/office/drawing/2014/main" id="{F30BD5A9-43B4-4D7E-9844-26FE354223BF}"/>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774981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userDrawn="1">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706668"/>
            <a:ext cx="6367800" cy="3834281"/>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fr-FR"/>
              <a:t>Modifiez le style du titre</a:t>
            </a:r>
            <a:endParaRPr/>
          </a:p>
        </p:txBody>
      </p:sp>
      <p:sp>
        <p:nvSpPr>
          <p:cNvPr id="4" name="Espace réservé du pied de page 2">
            <a:extLst>
              <a:ext uri="{FF2B5EF4-FFF2-40B4-BE49-F238E27FC236}">
                <a16:creationId xmlns:a16="http://schemas.microsoft.com/office/drawing/2014/main" id="{38FF05F8-4789-49ED-95AA-3A8CE07F8187}"/>
              </a:ext>
            </a:extLst>
          </p:cNvPr>
          <p:cNvSpPr>
            <a:spLocks noGrp="1"/>
          </p:cNvSpPr>
          <p:nvPr>
            <p:ph type="ftr" sz="quarter" idx="10"/>
          </p:nvPr>
        </p:nvSpPr>
        <p:spPr>
          <a:xfrm>
            <a:off x="723900" y="4534451"/>
            <a:ext cx="7410450" cy="280987"/>
          </a:xfrm>
        </p:spPr>
        <p:txBody>
          <a:bodyPr/>
          <a:lstStyle/>
          <a:p>
            <a:r>
              <a:rPr lang="en-US" dirty="0"/>
              <a:t>Presentation Title | Internal | DVIC | Technical Lecture</a:t>
            </a:r>
          </a:p>
        </p:txBody>
      </p:sp>
      <p:sp>
        <p:nvSpPr>
          <p:cNvPr id="5" name="Espace réservé du numéro de diapositive 3">
            <a:extLst>
              <a:ext uri="{FF2B5EF4-FFF2-40B4-BE49-F238E27FC236}">
                <a16:creationId xmlns:a16="http://schemas.microsoft.com/office/drawing/2014/main" id="{F96F0524-92FA-42B1-8164-ECC36DC18AF4}"/>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6" name="Espace réservé du texte 5">
            <a:extLst>
              <a:ext uri="{FF2B5EF4-FFF2-40B4-BE49-F238E27FC236}">
                <a16:creationId xmlns:a16="http://schemas.microsoft.com/office/drawing/2014/main" id="{50597690-3903-4457-91C5-5A1D0B0E4341}"/>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7" name="Espace réservé du texte 5">
            <a:extLst>
              <a:ext uri="{FF2B5EF4-FFF2-40B4-BE49-F238E27FC236}">
                <a16:creationId xmlns:a16="http://schemas.microsoft.com/office/drawing/2014/main" id="{C3E4B9C5-68EB-450D-900E-95F89070B4A0}"/>
              </a:ext>
            </a:extLst>
          </p:cNvPr>
          <p:cNvSpPr>
            <a:spLocks noGrp="1"/>
          </p:cNvSpPr>
          <p:nvPr>
            <p:ph type="body" sz="quarter" idx="15" hasCustomPrompt="1"/>
          </p:nvPr>
        </p:nvSpPr>
        <p:spPr>
          <a:xfrm>
            <a:off x="72389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808235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userDrawn="1">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fr-FR"/>
              <a:t>Modifiez le style du titre</a:t>
            </a:r>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fr-FR"/>
              <a:t>Modifiez le style des sous-titres du masque</a:t>
            </a:r>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fr-FR"/>
              <a:t>Cliquez pour modifier les styles du texte du masque</a:t>
            </a:r>
          </a:p>
        </p:txBody>
      </p:sp>
      <p:sp>
        <p:nvSpPr>
          <p:cNvPr id="7" name="Espace réservé du pied de page 2">
            <a:extLst>
              <a:ext uri="{FF2B5EF4-FFF2-40B4-BE49-F238E27FC236}">
                <a16:creationId xmlns:a16="http://schemas.microsoft.com/office/drawing/2014/main" id="{CEA1F13C-6DF9-4FB4-9134-2B25F6C478FF}"/>
              </a:ext>
            </a:extLst>
          </p:cNvPr>
          <p:cNvSpPr>
            <a:spLocks noGrp="1"/>
          </p:cNvSpPr>
          <p:nvPr>
            <p:ph type="ftr" sz="quarter" idx="10"/>
          </p:nvPr>
        </p:nvSpPr>
        <p:spPr>
          <a:xfrm>
            <a:off x="723900" y="4534451"/>
            <a:ext cx="7410450" cy="280987"/>
          </a:xfrm>
        </p:spPr>
        <p:txBody>
          <a:bodyPr/>
          <a:lstStyle/>
          <a:p>
            <a:r>
              <a:rPr lang="en-US" dirty="0"/>
              <a:t>Presentation Title | Internal | DVIC | Technical Lecture</a:t>
            </a:r>
          </a:p>
        </p:txBody>
      </p:sp>
      <p:sp>
        <p:nvSpPr>
          <p:cNvPr id="8" name="Espace réservé du numéro de diapositive 3">
            <a:extLst>
              <a:ext uri="{FF2B5EF4-FFF2-40B4-BE49-F238E27FC236}">
                <a16:creationId xmlns:a16="http://schemas.microsoft.com/office/drawing/2014/main" id="{5C18A194-6D02-4417-BA06-F2777F5098EC}"/>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E88662A8-F38B-4B22-B4A2-53E7B6878732}"/>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10" name="Espace réservé du texte 5">
            <a:extLst>
              <a:ext uri="{FF2B5EF4-FFF2-40B4-BE49-F238E27FC236}">
                <a16:creationId xmlns:a16="http://schemas.microsoft.com/office/drawing/2014/main" id="{B0C10E2D-9D15-43B0-ADE9-E3DE43C314F0}"/>
              </a:ext>
            </a:extLst>
          </p:cNvPr>
          <p:cNvSpPr>
            <a:spLocks noGrp="1"/>
          </p:cNvSpPr>
          <p:nvPr>
            <p:ph type="body" sz="quarter" idx="15" hasCustomPrompt="1"/>
          </p:nvPr>
        </p:nvSpPr>
        <p:spPr>
          <a:xfrm>
            <a:off x="72389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03263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6.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7.sv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6.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image" Target="../media/image7.sv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706669"/>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384419"/>
            <a:ext cx="8520600" cy="2939931"/>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10" name="Fußzeilenplatzhalter 4">
            <a:extLst>
              <a:ext uri="{FF2B5EF4-FFF2-40B4-BE49-F238E27FC236}">
                <a16:creationId xmlns:a16="http://schemas.microsoft.com/office/drawing/2014/main" id="{4D0A3B80-9DA5-4D28-B5B6-8D9F7644F09E}"/>
              </a:ext>
            </a:extLst>
          </p:cNvPr>
          <p:cNvSpPr>
            <a:spLocks noGrp="1"/>
          </p:cNvSpPr>
          <p:nvPr>
            <p:ph type="ftr" sz="quarter" idx="3"/>
          </p:nvPr>
        </p:nvSpPr>
        <p:spPr>
          <a:xfrm>
            <a:off x="723900" y="4534451"/>
            <a:ext cx="7410450" cy="280987"/>
          </a:xfrm>
          <a:prstGeom prst="rect">
            <a:avLst/>
          </a:prstGeom>
        </p:spPr>
        <p:txBody>
          <a:bodyPr vert="horz" lIns="0" tIns="45720" rIns="91440" bIns="45720" rtlCol="0" anchor="ctr"/>
          <a:lstStyle>
            <a:lvl1pPr algn="l">
              <a:defRPr sz="1000">
                <a:solidFill>
                  <a:schemeClr val="tx1"/>
                </a:solidFill>
                <a:latin typeface="+mn-lt"/>
              </a:defRPr>
            </a:lvl1pPr>
          </a:lstStyle>
          <a:p>
            <a:r>
              <a:rPr lang="en-US"/>
              <a:t>Presentation title  |  DVIC |  Internal  |  Design  Lecture </a:t>
            </a:r>
            <a:endParaRPr lang="en-US" dirty="0"/>
          </a:p>
        </p:txBody>
      </p:sp>
      <p:sp>
        <p:nvSpPr>
          <p:cNvPr id="11" name="Espace réservé du numéro de diapositive 10">
            <a:extLst>
              <a:ext uri="{FF2B5EF4-FFF2-40B4-BE49-F238E27FC236}">
                <a16:creationId xmlns:a16="http://schemas.microsoft.com/office/drawing/2014/main" id="{CEC9D853-2244-464B-A033-78A0262DD652}"/>
              </a:ext>
            </a:extLst>
          </p:cNvPr>
          <p:cNvSpPr>
            <a:spLocks noGrp="1"/>
          </p:cNvSpPr>
          <p:nvPr>
            <p:ph type="sldNum" sz="quarter" idx="4"/>
          </p:nvPr>
        </p:nvSpPr>
        <p:spPr>
          <a:xfrm>
            <a:off x="311700" y="4534451"/>
            <a:ext cx="412199" cy="280987"/>
          </a:xfrm>
          <a:prstGeom prst="rect">
            <a:avLst/>
          </a:prstGeom>
        </p:spPr>
        <p:txBody>
          <a:bodyPr vert="horz" lIns="91440" tIns="45720" rIns="91440" bIns="45720" rtlCol="0" anchor="ctr"/>
          <a:lstStyle>
            <a:lvl1pPr algn="r">
              <a:defRPr sz="1000">
                <a:solidFill>
                  <a:schemeClr val="tx1">
                    <a:tint val="75000"/>
                  </a:schemeClr>
                </a:solidFill>
                <a:latin typeface="+mn-lt"/>
              </a:defRPr>
            </a:lvl1pPr>
          </a:lstStyle>
          <a:p>
            <a:fld id="{644EB595-0A1B-42A2-9F4D-E4BA0D3AE8CA}" type="slidenum">
              <a:rPr lang="fr-FR" smtClean="0"/>
              <a:pPr/>
              <a:t>‹N°›</a:t>
            </a:fld>
            <a:endParaRPr lang="fr-FR"/>
          </a:p>
        </p:txBody>
      </p:sp>
    </p:spTree>
    <p:extLst>
      <p:ext uri="{BB962C8B-B14F-4D97-AF65-F5344CB8AC3E}">
        <p14:creationId xmlns:p14="http://schemas.microsoft.com/office/powerpoint/2010/main" val="1888369841"/>
      </p:ext>
    </p:extLst>
  </p:cSld>
  <p:clrMap bg1="lt1" tx1="dk1" bg2="lt2" tx2="dk2" accent1="accent1" accent2="accent2" accent3="accent3" accent4="accent4" accent5="accent5" accent6="accent6" hlink="hlink" folHlink="folHlink"/>
  <p:sldLayoutIdLst>
    <p:sldLayoutId id="2147483735" r:id="rId1"/>
    <p:sldLayoutId id="2147483722" r:id="rId2"/>
    <p:sldLayoutId id="2147483723" r:id="rId3"/>
    <p:sldLayoutId id="2147483724" r:id="rId4"/>
    <p:sldLayoutId id="2147483725" r:id="rId5"/>
    <p:sldLayoutId id="2147483727" r:id="rId6"/>
    <p:sldLayoutId id="2147483729" r:id="rId7"/>
    <p:sldLayoutId id="2147483731" r:id="rId8"/>
    <p:sldLayoutId id="2147483732" r:id="rId9"/>
    <p:sldLayoutId id="2147483733" r:id="rId10"/>
    <p:sldLayoutId id="2147483734"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ln>
            <a:noFill/>
          </a:ln>
          <a:solidFill>
            <a:schemeClr val="tx1"/>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706669"/>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384419"/>
            <a:ext cx="8520600" cy="2939931"/>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pic>
        <p:nvPicPr>
          <p:cNvPr id="9" name="Graphique 8">
            <a:extLst>
              <a:ext uri="{FF2B5EF4-FFF2-40B4-BE49-F238E27FC236}">
                <a16:creationId xmlns:a16="http://schemas.microsoft.com/office/drawing/2014/main" id="{A318FB8B-50CC-4383-B1A0-F7ECD42EF301}"/>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0672" y="4002434"/>
            <a:ext cx="913331" cy="913331"/>
          </a:xfrm>
          <a:prstGeom prst="rect">
            <a:avLst/>
          </a:prstGeom>
        </p:spPr>
      </p:pic>
      <p:sp>
        <p:nvSpPr>
          <p:cNvPr id="10" name="Fußzeilenplatzhalter 4">
            <a:extLst>
              <a:ext uri="{FF2B5EF4-FFF2-40B4-BE49-F238E27FC236}">
                <a16:creationId xmlns:a16="http://schemas.microsoft.com/office/drawing/2014/main" id="{4D0A3B80-9DA5-4D28-B5B6-8D9F7644F09E}"/>
              </a:ext>
            </a:extLst>
          </p:cNvPr>
          <p:cNvSpPr>
            <a:spLocks noGrp="1"/>
          </p:cNvSpPr>
          <p:nvPr>
            <p:ph type="ftr" sz="quarter" idx="3"/>
          </p:nvPr>
        </p:nvSpPr>
        <p:spPr>
          <a:xfrm>
            <a:off x="723900" y="4534451"/>
            <a:ext cx="7410450" cy="280987"/>
          </a:xfrm>
          <a:prstGeom prst="rect">
            <a:avLst/>
          </a:prstGeom>
        </p:spPr>
        <p:txBody>
          <a:bodyPr vert="horz" lIns="0" tIns="45720" rIns="91440" bIns="45720" rtlCol="0" anchor="ctr"/>
          <a:lstStyle>
            <a:lvl1pPr algn="l">
              <a:defRPr sz="1000">
                <a:solidFill>
                  <a:schemeClr val="tx1"/>
                </a:solidFill>
                <a:latin typeface="+mn-lt"/>
              </a:defRPr>
            </a:lvl1pPr>
          </a:lstStyle>
          <a:p>
            <a:r>
              <a:rPr lang="en-US" dirty="0"/>
              <a:t>Presentation title  |  DVIC |  Internal  |  Design  Lecture </a:t>
            </a:r>
          </a:p>
        </p:txBody>
      </p:sp>
      <p:sp>
        <p:nvSpPr>
          <p:cNvPr id="11" name="Espace réservé du numéro de diapositive 10">
            <a:extLst>
              <a:ext uri="{FF2B5EF4-FFF2-40B4-BE49-F238E27FC236}">
                <a16:creationId xmlns:a16="http://schemas.microsoft.com/office/drawing/2014/main" id="{CEC9D853-2244-464B-A033-78A0262DD652}"/>
              </a:ext>
            </a:extLst>
          </p:cNvPr>
          <p:cNvSpPr>
            <a:spLocks noGrp="1"/>
          </p:cNvSpPr>
          <p:nvPr>
            <p:ph type="sldNum" sz="quarter" idx="4"/>
          </p:nvPr>
        </p:nvSpPr>
        <p:spPr>
          <a:xfrm>
            <a:off x="311700" y="4534451"/>
            <a:ext cx="412199" cy="280987"/>
          </a:xfrm>
          <a:prstGeom prst="rect">
            <a:avLst/>
          </a:prstGeom>
        </p:spPr>
        <p:txBody>
          <a:bodyPr vert="horz" lIns="91440" tIns="45720" rIns="91440" bIns="45720" rtlCol="0" anchor="ctr"/>
          <a:lstStyle>
            <a:lvl1pPr algn="r">
              <a:defRPr sz="1000">
                <a:solidFill>
                  <a:schemeClr val="tx1">
                    <a:tint val="75000"/>
                  </a:schemeClr>
                </a:solidFill>
                <a:latin typeface="+mn-lt"/>
              </a:defRPr>
            </a:lvl1pPr>
          </a:lstStyle>
          <a:p>
            <a:fld id="{644EB595-0A1B-42A2-9F4D-E4BA0D3AE8CA}" type="slidenum">
              <a:rPr lang="fr-FR" smtClean="0"/>
              <a:pPr/>
              <a:t>‹N°›</a:t>
            </a:fld>
            <a:endParaRPr lang="fr-FR"/>
          </a:p>
        </p:txBody>
      </p:sp>
    </p:spTree>
    <p:extLst>
      <p:ext uri="{BB962C8B-B14F-4D97-AF65-F5344CB8AC3E}">
        <p14:creationId xmlns:p14="http://schemas.microsoft.com/office/powerpoint/2010/main" val="273997405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ln>
            <a:noFill/>
          </a:ln>
          <a:solidFill>
            <a:schemeClr val="tx1"/>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706669"/>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384419"/>
            <a:ext cx="8520600" cy="2939931"/>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pic>
        <p:nvPicPr>
          <p:cNvPr id="9" name="Graphique 8">
            <a:extLst>
              <a:ext uri="{FF2B5EF4-FFF2-40B4-BE49-F238E27FC236}">
                <a16:creationId xmlns:a16="http://schemas.microsoft.com/office/drawing/2014/main" id="{A318FB8B-50CC-4383-B1A0-F7ECD42EF301}"/>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0672" y="4002434"/>
            <a:ext cx="913331" cy="913331"/>
          </a:xfrm>
          <a:prstGeom prst="rect">
            <a:avLst/>
          </a:prstGeom>
        </p:spPr>
      </p:pic>
      <p:sp>
        <p:nvSpPr>
          <p:cNvPr id="10" name="Fußzeilenplatzhalter 4">
            <a:extLst>
              <a:ext uri="{FF2B5EF4-FFF2-40B4-BE49-F238E27FC236}">
                <a16:creationId xmlns:a16="http://schemas.microsoft.com/office/drawing/2014/main" id="{4D0A3B80-9DA5-4D28-B5B6-8D9F7644F09E}"/>
              </a:ext>
            </a:extLst>
          </p:cNvPr>
          <p:cNvSpPr>
            <a:spLocks noGrp="1"/>
          </p:cNvSpPr>
          <p:nvPr>
            <p:ph type="ftr" sz="quarter" idx="3"/>
          </p:nvPr>
        </p:nvSpPr>
        <p:spPr>
          <a:xfrm>
            <a:off x="723900" y="4534451"/>
            <a:ext cx="7410450" cy="280987"/>
          </a:xfrm>
          <a:prstGeom prst="rect">
            <a:avLst/>
          </a:prstGeom>
        </p:spPr>
        <p:txBody>
          <a:bodyPr vert="horz" lIns="0" tIns="45720" rIns="91440" bIns="45720" rtlCol="0" anchor="ctr"/>
          <a:lstStyle>
            <a:lvl1pPr algn="l">
              <a:defRPr sz="1000">
                <a:solidFill>
                  <a:schemeClr val="tx1"/>
                </a:solidFill>
                <a:latin typeface="+mn-lt"/>
              </a:defRPr>
            </a:lvl1pPr>
          </a:lstStyle>
          <a:p>
            <a:r>
              <a:rPr lang="en-US" dirty="0"/>
              <a:t>Presentation title  |  DVIC |  Internal  |  Management  Lecture </a:t>
            </a:r>
          </a:p>
        </p:txBody>
      </p:sp>
      <p:sp>
        <p:nvSpPr>
          <p:cNvPr id="11" name="Espace réservé du numéro de diapositive 10">
            <a:extLst>
              <a:ext uri="{FF2B5EF4-FFF2-40B4-BE49-F238E27FC236}">
                <a16:creationId xmlns:a16="http://schemas.microsoft.com/office/drawing/2014/main" id="{CEC9D853-2244-464B-A033-78A0262DD652}"/>
              </a:ext>
            </a:extLst>
          </p:cNvPr>
          <p:cNvSpPr>
            <a:spLocks noGrp="1"/>
          </p:cNvSpPr>
          <p:nvPr>
            <p:ph type="sldNum" sz="quarter" idx="4"/>
          </p:nvPr>
        </p:nvSpPr>
        <p:spPr>
          <a:xfrm>
            <a:off x="311700" y="4534451"/>
            <a:ext cx="412199" cy="280987"/>
          </a:xfrm>
          <a:prstGeom prst="rect">
            <a:avLst/>
          </a:prstGeom>
        </p:spPr>
        <p:txBody>
          <a:bodyPr vert="horz" lIns="91440" tIns="45720" rIns="91440" bIns="45720" rtlCol="0" anchor="ctr"/>
          <a:lstStyle>
            <a:lvl1pPr algn="r">
              <a:defRPr sz="1000">
                <a:solidFill>
                  <a:schemeClr val="tx1">
                    <a:tint val="75000"/>
                  </a:schemeClr>
                </a:solidFill>
                <a:latin typeface="+mn-lt"/>
              </a:defRPr>
            </a:lvl1pPr>
          </a:lstStyle>
          <a:p>
            <a:fld id="{644EB595-0A1B-42A2-9F4D-E4BA0D3AE8CA}" type="slidenum">
              <a:rPr lang="fr-FR" smtClean="0"/>
              <a:pPr/>
              <a:t>‹N°›</a:t>
            </a:fld>
            <a:endParaRPr lang="fr-FR"/>
          </a:p>
        </p:txBody>
      </p:sp>
    </p:spTree>
    <p:extLst>
      <p:ext uri="{BB962C8B-B14F-4D97-AF65-F5344CB8AC3E}">
        <p14:creationId xmlns:p14="http://schemas.microsoft.com/office/powerpoint/2010/main" val="3979294831"/>
      </p:ext>
    </p:extLst>
  </p:cSld>
  <p:clrMap bg1="lt1" tx1="dk1" bg2="lt2" tx2="dk2" accent1="accent1" accent2="accent2" accent3="accent3" accent4="accent4" accent5="accent5" accent6="accent6" hlink="hlink" folHlink="folHlink"/>
  <p:sldLayoutIdLst>
    <p:sldLayoutId id="2147483736" r:id="rId1"/>
    <p:sldLayoutId id="2147483719"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ln>
            <a:noFill/>
          </a:ln>
          <a:solidFill>
            <a:schemeClr val="tx1"/>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8.xml"/><Relationship Id="rId5" Type="http://schemas.openxmlformats.org/officeDocument/2006/relationships/image" Target="../media/image30.jpe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8.xml"/><Relationship Id="rId4" Type="http://schemas.openxmlformats.org/officeDocument/2006/relationships/image" Target="../media/image51.JPG"/></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53.JPG"/></Relationships>
</file>

<file path=ppt/slides/_rels/slide3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57.JPG"/></Relationships>
</file>

<file path=ppt/slides/_rels/slide3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s>
</file>

<file path=ppt/slides/_rels/slide3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72.JPG"/><Relationship Id="rId4" Type="http://schemas.openxmlformats.org/officeDocument/2006/relationships/image" Target="../media/image71.JPG"/></Relationships>
</file>

<file path=ppt/slides/_rels/slide4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75.JPG"/></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8.xml"/><Relationship Id="rId5" Type="http://schemas.openxmlformats.org/officeDocument/2006/relationships/image" Target="../media/image83.JPG"/><Relationship Id="rId4" Type="http://schemas.openxmlformats.org/officeDocument/2006/relationships/image" Target="../media/image82.JPG"/></Relationships>
</file>

<file path=ppt/slides/_rels/slide51.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8.xml"/><Relationship Id="rId4" Type="http://schemas.openxmlformats.org/officeDocument/2006/relationships/image" Target="../media/image91.JPG"/></Relationships>
</file>

<file path=ppt/slides/_rels/slide55.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8.xml"/><Relationship Id="rId4" Type="http://schemas.openxmlformats.org/officeDocument/2006/relationships/image" Target="../media/image99.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116.gif"/><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18.JP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8.xml"/><Relationship Id="rId4" Type="http://schemas.openxmlformats.org/officeDocument/2006/relationships/image" Target="../media/image124.JPG"/></Relationships>
</file>

<file path=ppt/slides/_rels/slide79.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29.JPG"/><Relationship Id="rId1" Type="http://schemas.openxmlformats.org/officeDocument/2006/relationships/slideLayout" Target="../slideLayouts/slideLayout8.xml"/><Relationship Id="rId4" Type="http://schemas.openxmlformats.org/officeDocument/2006/relationships/image" Target="../media/image131.JPG"/></Relationships>
</file>

<file path=ppt/slides/_rels/slide83.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équipement électronique, circuit&#10;&#10;Description générée automatiquement">
            <a:extLst>
              <a:ext uri="{FF2B5EF4-FFF2-40B4-BE49-F238E27FC236}">
                <a16:creationId xmlns:a16="http://schemas.microsoft.com/office/drawing/2014/main" id="{135BFBE5-D1DF-49AE-B5F4-363B1E83CCB1}"/>
              </a:ext>
            </a:extLst>
          </p:cNvPr>
          <p:cNvPicPr>
            <a:picLocks noChangeAspect="1"/>
          </p:cNvPicPr>
          <p:nvPr/>
        </p:nvPicPr>
        <p:blipFill>
          <a:blip r:embed="rId2"/>
          <a:stretch>
            <a:fillRect/>
          </a:stretch>
        </p:blipFill>
        <p:spPr>
          <a:xfrm>
            <a:off x="4563429" y="260504"/>
            <a:ext cx="4813008" cy="3208672"/>
          </a:xfrm>
          <a:prstGeom prst="rect">
            <a:avLst/>
          </a:prstGeom>
          <a:effectLst>
            <a:softEdge rad="635000"/>
          </a:effectLst>
        </p:spPr>
      </p:pic>
      <p:sp>
        <p:nvSpPr>
          <p:cNvPr id="2" name="Titre 1">
            <a:extLst>
              <a:ext uri="{FF2B5EF4-FFF2-40B4-BE49-F238E27FC236}">
                <a16:creationId xmlns:a16="http://schemas.microsoft.com/office/drawing/2014/main" id="{07F41A6F-9887-4CBC-A1EA-73C67EE1F7D7}"/>
              </a:ext>
            </a:extLst>
          </p:cNvPr>
          <p:cNvSpPr>
            <a:spLocks noGrp="1"/>
          </p:cNvSpPr>
          <p:nvPr>
            <p:ph type="ctrTitle"/>
          </p:nvPr>
        </p:nvSpPr>
        <p:spPr>
          <a:xfrm>
            <a:off x="462825" y="1443717"/>
            <a:ext cx="4897195" cy="1436216"/>
          </a:xfrm>
        </p:spPr>
        <p:txBody>
          <a:bodyPr/>
          <a:lstStyle/>
          <a:p>
            <a:r>
              <a:rPr lang="fr-FR" dirty="0"/>
              <a:t>How to </a:t>
            </a:r>
            <a:r>
              <a:rPr lang="fr-FR" dirty="0" err="1"/>
              <a:t>Make</a:t>
            </a:r>
            <a:r>
              <a:rPr lang="fr-FR" dirty="0"/>
              <a:t> </a:t>
            </a:r>
            <a:r>
              <a:rPr lang="fr-FR" dirty="0" err="1"/>
              <a:t>Almost</a:t>
            </a:r>
            <a:r>
              <a:rPr lang="fr-FR" dirty="0"/>
              <a:t> </a:t>
            </a:r>
            <a:r>
              <a:rPr lang="fr-FR" dirty="0" err="1"/>
              <a:t>Everything</a:t>
            </a:r>
            <a:endParaRPr lang="fr-FR" dirty="0"/>
          </a:p>
        </p:txBody>
      </p:sp>
      <p:sp>
        <p:nvSpPr>
          <p:cNvPr id="3" name="Sous-titre 2">
            <a:extLst>
              <a:ext uri="{FF2B5EF4-FFF2-40B4-BE49-F238E27FC236}">
                <a16:creationId xmlns:a16="http://schemas.microsoft.com/office/drawing/2014/main" id="{15A5323A-8F10-4AD0-A579-B964BF9CF0A1}"/>
              </a:ext>
            </a:extLst>
          </p:cNvPr>
          <p:cNvSpPr>
            <a:spLocks noGrp="1"/>
          </p:cNvSpPr>
          <p:nvPr>
            <p:ph type="subTitle" idx="1"/>
          </p:nvPr>
        </p:nvSpPr>
        <p:spPr>
          <a:xfrm>
            <a:off x="462825" y="2695780"/>
            <a:ext cx="4417695" cy="792600"/>
          </a:xfrm>
        </p:spPr>
        <p:txBody>
          <a:bodyPr/>
          <a:lstStyle/>
          <a:p>
            <a:r>
              <a:rPr lang="fr-FR" dirty="0"/>
              <a:t>Digital </a:t>
            </a:r>
            <a:r>
              <a:rPr lang="fr-FR" dirty="0" err="1"/>
              <a:t>Electronic</a:t>
            </a:r>
            <a:r>
              <a:rPr lang="fr-FR" dirty="0"/>
              <a:t> Design (1/2)</a:t>
            </a:r>
          </a:p>
        </p:txBody>
      </p:sp>
      <p:sp>
        <p:nvSpPr>
          <p:cNvPr id="6" name="Espace réservé du texte 5">
            <a:extLst>
              <a:ext uri="{FF2B5EF4-FFF2-40B4-BE49-F238E27FC236}">
                <a16:creationId xmlns:a16="http://schemas.microsoft.com/office/drawing/2014/main" id="{F4348484-5D9A-4778-A17B-4A90A9082547}"/>
              </a:ext>
            </a:extLst>
          </p:cNvPr>
          <p:cNvSpPr>
            <a:spLocks noGrp="1"/>
          </p:cNvSpPr>
          <p:nvPr>
            <p:ph type="body" sz="quarter" idx="16"/>
          </p:nvPr>
        </p:nvSpPr>
        <p:spPr>
          <a:xfrm>
            <a:off x="266014" y="3304227"/>
            <a:ext cx="3186913" cy="914400"/>
          </a:xfrm>
        </p:spPr>
        <p:txBody>
          <a:bodyPr/>
          <a:lstStyle/>
          <a:p>
            <a:r>
              <a:rPr lang="en-US" dirty="0"/>
              <a:t>Brice </a:t>
            </a:r>
            <a:r>
              <a:rPr lang="en-US" b="1" dirty="0"/>
              <a:t>PARILUSYAN</a:t>
            </a:r>
          </a:p>
          <a:p>
            <a:r>
              <a:rPr lang="en-US" b="1" dirty="0"/>
              <a:t>PhD</a:t>
            </a:r>
            <a:r>
              <a:rPr lang="en-US" dirty="0"/>
              <a:t> Student</a:t>
            </a:r>
          </a:p>
          <a:p>
            <a:r>
              <a:rPr lang="en-US" dirty="0"/>
              <a:t>brice.parilusyan@</a:t>
            </a:r>
            <a:r>
              <a:rPr lang="en-US" b="1" dirty="0"/>
              <a:t>gmail.com</a:t>
            </a:r>
          </a:p>
        </p:txBody>
      </p:sp>
    </p:spTree>
    <p:extLst>
      <p:ext uri="{BB962C8B-B14F-4D97-AF65-F5344CB8AC3E}">
        <p14:creationId xmlns:p14="http://schemas.microsoft.com/office/powerpoint/2010/main" val="942925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509133"/>
            <a:ext cx="3850029" cy="341970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A potential difference </a:t>
            </a:r>
            <a:r>
              <a:rPr lang="en-GB" dirty="0">
                <a:latin typeface="Helvetica" panose="020B0604020202020204" pitchFamily="34" charset="0"/>
                <a:cs typeface="Helvetica" panose="020B0604020202020204" pitchFamily="34" charset="0"/>
              </a:rPr>
              <a:t>represents the power generated by the difference in electric potential between 2 points in space. It is also called voltage.</a:t>
            </a:r>
          </a:p>
          <a:p>
            <a:endParaRPr lang="fr-FR"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Analogy &gt; Brat, Water</a:t>
            </a:r>
          </a:p>
          <a:p>
            <a:endParaRPr lang="en-GB" dirty="0">
              <a:solidFill>
                <a:schemeClr val="accent1"/>
              </a:solidFill>
              <a:latin typeface="Helvetica" panose="020B0604020202020204" pitchFamily="34" charset="0"/>
              <a:cs typeface="Helvetica" panose="020B0604020202020204" pitchFamily="34" charset="0"/>
            </a:endParaRPr>
          </a:p>
          <a:p>
            <a:r>
              <a:rPr lang="en-GB" sz="1800" dirty="0">
                <a:solidFill>
                  <a:schemeClr val="accent1"/>
                </a:solidFill>
                <a:latin typeface="Helvetica" panose="020B0604020202020204" pitchFamily="34" charset="0"/>
                <a:cs typeface="Helvetica" panose="020B0604020202020204" pitchFamily="34" charset="0"/>
              </a:rPr>
              <a:t>Properties :</a:t>
            </a:r>
          </a:p>
          <a:p>
            <a:r>
              <a:rPr lang="en-GB" b="1" dirty="0">
                <a:latin typeface="Helvetica" panose="020B0604020202020204" pitchFamily="34" charset="0"/>
                <a:cs typeface="Helvetica" panose="020B0604020202020204" pitchFamily="34" charset="0"/>
              </a:rPr>
              <a:t>Voltage </a:t>
            </a:r>
            <a:r>
              <a:rPr lang="en-GB" dirty="0">
                <a:latin typeface="Helvetica" panose="020B0604020202020204" pitchFamily="34" charset="0"/>
                <a:cs typeface="Helvetica" panose="020B0604020202020204" pitchFamily="34" charset="0"/>
              </a:rPr>
              <a:t>= U or V</a:t>
            </a:r>
          </a:p>
          <a:p>
            <a:r>
              <a:rPr lang="en-GB" b="1" dirty="0">
                <a:latin typeface="Helvetica" panose="020B0604020202020204" pitchFamily="34" charset="0"/>
                <a:cs typeface="Helvetica" panose="020B0604020202020204" pitchFamily="34" charset="0"/>
              </a:rPr>
              <a:t>Electricity flow </a:t>
            </a:r>
            <a:r>
              <a:rPr lang="en-GB" dirty="0">
                <a:latin typeface="Helvetica" panose="020B0604020202020204" pitchFamily="34" charset="0"/>
                <a:cs typeface="Helvetica" panose="020B0604020202020204" pitchFamily="34" charset="0"/>
              </a:rPr>
              <a:t>from positive to negative </a:t>
            </a:r>
          </a:p>
          <a:p>
            <a:r>
              <a:rPr lang="en-GB" b="1" dirty="0">
                <a:latin typeface="Helvetica" panose="020B0604020202020204" pitchFamily="34" charset="0"/>
                <a:cs typeface="Helvetica" panose="020B0604020202020204" pitchFamily="34" charset="0"/>
              </a:rPr>
              <a:t>Electron flow  </a:t>
            </a:r>
            <a:r>
              <a:rPr lang="en-GB" dirty="0">
                <a:latin typeface="Helvetica" panose="020B0604020202020204" pitchFamily="34" charset="0"/>
                <a:cs typeface="Helvetica" panose="020B0604020202020204" pitchFamily="34" charset="0"/>
              </a:rPr>
              <a:t>from negative to positive</a:t>
            </a:r>
          </a:p>
          <a:p>
            <a:endParaRPr lang="fr-FR" dirty="0">
              <a:latin typeface="Helvetica" panose="020B0604020202020204" pitchFamily="34" charset="0"/>
              <a:cs typeface="Helvetica" panose="020B0604020202020204" pitchFamily="34" charset="0"/>
            </a:endParaRPr>
          </a:p>
          <a:p>
            <a:endParaRPr lang="fr-FR" sz="2000" dirty="0">
              <a:latin typeface="Helvetica" panose="020B0604020202020204" pitchFamily="34" charset="0"/>
              <a:cs typeface="Helvetica" panose="020B0604020202020204" pitchFamily="34" charset="0"/>
            </a:endParaRPr>
          </a:p>
        </p:txBody>
      </p:sp>
      <p:pic>
        <p:nvPicPr>
          <p:cNvPr id="4098" name="Picture 2" descr="De l'épieu à la balle de baseball : notre épaule est faite pour le lancer">
            <a:extLst>
              <a:ext uri="{FF2B5EF4-FFF2-40B4-BE49-F238E27FC236}">
                <a16:creationId xmlns:a16="http://schemas.microsoft.com/office/drawing/2014/main" id="{EF20E6E2-E7E8-48A5-AA2A-363ED6FF3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3937" y="114729"/>
            <a:ext cx="1968471" cy="223562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ise à jour de l'application Qualité rivière | Agence française pour la  biodiversité">
            <a:extLst>
              <a:ext uri="{FF2B5EF4-FFF2-40B4-BE49-F238E27FC236}">
                <a16:creationId xmlns:a16="http://schemas.microsoft.com/office/drawing/2014/main" id="{3A8FDABF-D5B8-4DAF-9915-B7E39D759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7259" y="2442199"/>
            <a:ext cx="3685150" cy="2454877"/>
          </a:xfrm>
          <a:prstGeom prst="rect">
            <a:avLst/>
          </a:prstGeom>
          <a:noFill/>
          <a:extLst>
            <a:ext uri="{909E8E84-426E-40DD-AFC4-6F175D3DCCD1}">
              <a14:hiddenFill xmlns:a14="http://schemas.microsoft.com/office/drawing/2010/main">
                <a:solidFill>
                  <a:srgbClr val="FFFFFF"/>
                </a:solidFill>
              </a14:hiddenFill>
            </a:ext>
          </a:extLst>
        </p:spPr>
      </p:pic>
      <p:sp>
        <p:nvSpPr>
          <p:cNvPr id="8" name="Titre 1">
            <a:extLst>
              <a:ext uri="{FF2B5EF4-FFF2-40B4-BE49-F238E27FC236}">
                <a16:creationId xmlns:a16="http://schemas.microsoft.com/office/drawing/2014/main" id="{B805A8DD-CB43-41A6-8316-16B11714D57D}"/>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fr-FR" sz="2400" dirty="0" err="1">
                <a:solidFill>
                  <a:schemeClr val="tx1">
                    <a:lumMod val="75000"/>
                  </a:schemeClr>
                </a:solidFill>
                <a:latin typeface="Helvetica" panose="020B0604020202020204" pitchFamily="34" charset="0"/>
                <a:cs typeface="Helvetica" panose="020B0604020202020204" pitchFamily="34" charset="0"/>
              </a:rPr>
              <a:t>Potential</a:t>
            </a:r>
            <a:r>
              <a:rPr lang="fr-FR" sz="2400" dirty="0">
                <a:solidFill>
                  <a:schemeClr val="tx1">
                    <a:lumMod val="75000"/>
                  </a:schemeClr>
                </a:solidFill>
                <a:latin typeface="Helvetica" panose="020B0604020202020204" pitchFamily="34" charset="0"/>
                <a:cs typeface="Helvetica" panose="020B0604020202020204" pitchFamily="34" charset="0"/>
              </a:rPr>
              <a:t> </a:t>
            </a:r>
            <a:r>
              <a:rPr lang="fr-FR" sz="2400" dirty="0" err="1">
                <a:solidFill>
                  <a:schemeClr val="tx1">
                    <a:lumMod val="75000"/>
                  </a:schemeClr>
                </a:solidFill>
                <a:latin typeface="Helvetica" panose="020B0604020202020204" pitchFamily="34" charset="0"/>
                <a:cs typeface="Helvetica" panose="020B0604020202020204" pitchFamily="34" charset="0"/>
              </a:rPr>
              <a:t>difference</a:t>
            </a:r>
            <a:endParaRPr lang="fr-FR" sz="2400" dirty="0">
              <a:solidFill>
                <a:schemeClr val="tx1">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80409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pic>
        <p:nvPicPr>
          <p:cNvPr id="7" name="Image 6">
            <a:extLst>
              <a:ext uri="{FF2B5EF4-FFF2-40B4-BE49-F238E27FC236}">
                <a16:creationId xmlns:a16="http://schemas.microsoft.com/office/drawing/2014/main" id="{C76037EA-165F-4558-8827-2CBEEC09938B}"/>
              </a:ext>
            </a:extLst>
          </p:cNvPr>
          <p:cNvPicPr>
            <a:picLocks noChangeAspect="1"/>
          </p:cNvPicPr>
          <p:nvPr/>
        </p:nvPicPr>
        <p:blipFill>
          <a:blip r:embed="rId2"/>
          <a:stretch>
            <a:fillRect/>
          </a:stretch>
        </p:blipFill>
        <p:spPr>
          <a:xfrm>
            <a:off x="4291602" y="1031031"/>
            <a:ext cx="4533893" cy="1463437"/>
          </a:xfrm>
          <a:prstGeom prst="rect">
            <a:avLst/>
          </a:prstGeom>
        </p:spPr>
      </p:pic>
      <p:sp>
        <p:nvSpPr>
          <p:cNvPr id="8" name="Espace réservé du texte 2">
            <a:extLst>
              <a:ext uri="{FF2B5EF4-FFF2-40B4-BE49-F238E27FC236}">
                <a16:creationId xmlns:a16="http://schemas.microsoft.com/office/drawing/2014/main" id="{D7200D27-73B2-4845-8F4C-1730775900E9}"/>
              </a:ext>
            </a:extLst>
          </p:cNvPr>
          <p:cNvSpPr txBox="1">
            <a:spLocks/>
          </p:cNvSpPr>
          <p:nvPr/>
        </p:nvSpPr>
        <p:spPr>
          <a:xfrm>
            <a:off x="318504" y="1533996"/>
            <a:ext cx="2808000" cy="305293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The ground </a:t>
            </a:r>
            <a:r>
              <a:rPr lang="en-GB" dirty="0">
                <a:latin typeface="Helvetica" panose="020B0604020202020204" pitchFamily="34" charset="0"/>
                <a:cs typeface="Helvetica" panose="020B0604020202020204" pitchFamily="34" charset="0"/>
              </a:rPr>
              <a:t>is the electric reference in an electric circuit.</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The name ground comes from the fact that real ground (in building as an example) is a metallic stick stuck in the earth. It uses the electric potential from the earth</a:t>
            </a:r>
          </a:p>
          <a:p>
            <a:endParaRPr lang="fr-FR" sz="1600" dirty="0">
              <a:latin typeface="Helvetica" panose="020B0604020202020204" pitchFamily="34" charset="0"/>
              <a:cs typeface="Helvetica" panose="020B0604020202020204" pitchFamily="34" charset="0"/>
            </a:endParaRPr>
          </a:p>
        </p:txBody>
      </p:sp>
      <p:sp>
        <p:nvSpPr>
          <p:cNvPr id="9" name="Titre 1">
            <a:extLst>
              <a:ext uri="{FF2B5EF4-FFF2-40B4-BE49-F238E27FC236}">
                <a16:creationId xmlns:a16="http://schemas.microsoft.com/office/drawing/2014/main" id="{79AAA5B7-2B3A-49B6-AA42-579D280BA6F9}"/>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fr-FR" sz="2400" dirty="0">
                <a:solidFill>
                  <a:schemeClr val="tx1">
                    <a:lumMod val="75000"/>
                  </a:schemeClr>
                </a:solidFill>
                <a:latin typeface="Helvetica" panose="020B0604020202020204" pitchFamily="34" charset="0"/>
                <a:cs typeface="Helvetica" panose="020B0604020202020204" pitchFamily="34" charset="0"/>
              </a:rPr>
              <a:t>Ground</a:t>
            </a:r>
          </a:p>
        </p:txBody>
      </p:sp>
      <p:pic>
        <p:nvPicPr>
          <p:cNvPr id="10" name="Image 9" descr="Une image contenant horloge&#10;&#10;Description générée automatiquement">
            <a:extLst>
              <a:ext uri="{FF2B5EF4-FFF2-40B4-BE49-F238E27FC236}">
                <a16:creationId xmlns:a16="http://schemas.microsoft.com/office/drawing/2014/main" id="{3B4ACC0C-46A1-4CB6-811A-FDEC604B09C9}"/>
              </a:ext>
            </a:extLst>
          </p:cNvPr>
          <p:cNvPicPr>
            <a:picLocks noChangeAspect="1"/>
          </p:cNvPicPr>
          <p:nvPr/>
        </p:nvPicPr>
        <p:blipFill rotWithShape="1">
          <a:blip r:embed="rId3"/>
          <a:srcRect l="2304" r="51160"/>
          <a:stretch/>
        </p:blipFill>
        <p:spPr>
          <a:xfrm>
            <a:off x="4291603" y="2574792"/>
            <a:ext cx="4533893" cy="2247424"/>
          </a:xfrm>
          <a:prstGeom prst="rect">
            <a:avLst/>
          </a:prstGeom>
        </p:spPr>
      </p:pic>
    </p:spTree>
    <p:extLst>
      <p:ext uri="{BB962C8B-B14F-4D97-AF65-F5344CB8AC3E}">
        <p14:creationId xmlns:p14="http://schemas.microsoft.com/office/powerpoint/2010/main" val="3721919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509131"/>
            <a:ext cx="2808000" cy="242515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Properties :</a:t>
            </a:r>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The ground </a:t>
            </a:r>
            <a:r>
              <a:rPr lang="en-GB" dirty="0">
                <a:latin typeface="Helvetica" panose="020B0604020202020204" pitchFamily="34" charset="0"/>
                <a:cs typeface="Helvetica" panose="020B0604020202020204" pitchFamily="34" charset="0"/>
              </a:rPr>
              <a:t>is the reference from which all tension are calculated </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Electric tension can be added or subtracted, all is calculated from the ground and considering the electric generator polarization.</a:t>
            </a:r>
          </a:p>
        </p:txBody>
      </p:sp>
      <p:pic>
        <p:nvPicPr>
          <p:cNvPr id="9" name="Image 8" descr="Une image contenant texte&#10;&#10;Description générée automatiquement">
            <a:extLst>
              <a:ext uri="{FF2B5EF4-FFF2-40B4-BE49-F238E27FC236}">
                <a16:creationId xmlns:a16="http://schemas.microsoft.com/office/drawing/2014/main" id="{994B59D7-3C6E-4624-93F5-3AE9DEA8D0C4}"/>
              </a:ext>
            </a:extLst>
          </p:cNvPr>
          <p:cNvPicPr>
            <a:picLocks noChangeAspect="1"/>
          </p:cNvPicPr>
          <p:nvPr/>
        </p:nvPicPr>
        <p:blipFill>
          <a:blip r:embed="rId3"/>
          <a:stretch>
            <a:fillRect/>
          </a:stretch>
        </p:blipFill>
        <p:spPr>
          <a:xfrm>
            <a:off x="3485161" y="1294958"/>
            <a:ext cx="5268782" cy="2853499"/>
          </a:xfrm>
          <a:prstGeom prst="rect">
            <a:avLst/>
          </a:prstGeom>
        </p:spPr>
      </p:pic>
      <p:sp>
        <p:nvSpPr>
          <p:cNvPr id="6" name="Titre 1">
            <a:extLst>
              <a:ext uri="{FF2B5EF4-FFF2-40B4-BE49-F238E27FC236}">
                <a16:creationId xmlns:a16="http://schemas.microsoft.com/office/drawing/2014/main" id="{F8351E1A-B3EB-48C6-9EF6-55A8FA1021F4}"/>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fr-FR" sz="2400" dirty="0">
                <a:solidFill>
                  <a:schemeClr val="tx1">
                    <a:lumMod val="75000"/>
                  </a:schemeClr>
                </a:solidFill>
                <a:latin typeface="Helvetica" panose="020B0604020202020204" pitchFamily="34" charset="0"/>
                <a:cs typeface="Helvetica" panose="020B0604020202020204" pitchFamily="34" charset="0"/>
              </a:rPr>
              <a:t>Ground</a:t>
            </a:r>
          </a:p>
        </p:txBody>
      </p:sp>
    </p:spTree>
    <p:extLst>
      <p:ext uri="{BB962C8B-B14F-4D97-AF65-F5344CB8AC3E}">
        <p14:creationId xmlns:p14="http://schemas.microsoft.com/office/powerpoint/2010/main" val="169089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pic>
        <p:nvPicPr>
          <p:cNvPr id="9" name="Image 8" descr="Une image contenant horloge&#10;&#10;Description générée automatiquement">
            <a:extLst>
              <a:ext uri="{FF2B5EF4-FFF2-40B4-BE49-F238E27FC236}">
                <a16:creationId xmlns:a16="http://schemas.microsoft.com/office/drawing/2014/main" id="{BCB3779B-A42D-4C87-8911-4DC8CC20F8E9}"/>
              </a:ext>
            </a:extLst>
          </p:cNvPr>
          <p:cNvPicPr>
            <a:picLocks noChangeAspect="1"/>
          </p:cNvPicPr>
          <p:nvPr/>
        </p:nvPicPr>
        <p:blipFill>
          <a:blip r:embed="rId2"/>
          <a:stretch>
            <a:fillRect/>
          </a:stretch>
        </p:blipFill>
        <p:spPr>
          <a:xfrm>
            <a:off x="3828073" y="1951318"/>
            <a:ext cx="5182113" cy="2182557"/>
          </a:xfrm>
          <a:prstGeom prst="rect">
            <a:avLst/>
          </a:prstGeom>
        </p:spPr>
      </p:pic>
      <p:pic>
        <p:nvPicPr>
          <p:cNvPr id="11" name="Image 10" descr="Une image contenant objet, horloge&#10;&#10;Description générée automatiquement">
            <a:extLst>
              <a:ext uri="{FF2B5EF4-FFF2-40B4-BE49-F238E27FC236}">
                <a16:creationId xmlns:a16="http://schemas.microsoft.com/office/drawing/2014/main" id="{89E3E0D5-F43C-492F-B569-09CD8D1C992A}"/>
              </a:ext>
            </a:extLst>
          </p:cNvPr>
          <p:cNvPicPr>
            <a:picLocks noChangeAspect="1"/>
          </p:cNvPicPr>
          <p:nvPr/>
        </p:nvPicPr>
        <p:blipFill>
          <a:blip r:embed="rId3"/>
          <a:stretch>
            <a:fillRect/>
          </a:stretch>
        </p:blipFill>
        <p:spPr>
          <a:xfrm>
            <a:off x="150432" y="1951319"/>
            <a:ext cx="3569265" cy="2182557"/>
          </a:xfrm>
          <a:prstGeom prst="rect">
            <a:avLst/>
          </a:prstGeom>
        </p:spPr>
      </p:pic>
      <p:sp>
        <p:nvSpPr>
          <p:cNvPr id="12" name="Espace réservé du texte 2">
            <a:extLst>
              <a:ext uri="{FF2B5EF4-FFF2-40B4-BE49-F238E27FC236}">
                <a16:creationId xmlns:a16="http://schemas.microsoft.com/office/drawing/2014/main" id="{E0B6B770-9E43-40F5-BAA7-B2DAEE098B40}"/>
              </a:ext>
            </a:extLst>
          </p:cNvPr>
          <p:cNvSpPr txBox="1">
            <a:spLocks/>
          </p:cNvSpPr>
          <p:nvPr/>
        </p:nvSpPr>
        <p:spPr>
          <a:xfrm>
            <a:off x="395859" y="1533996"/>
            <a:ext cx="3078410" cy="41732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a:latin typeface="Helvetica" panose="020B0604020202020204" pitchFamily="34" charset="0"/>
                <a:cs typeface="Helvetica" panose="020B0604020202020204" pitchFamily="34" charset="0"/>
              </a:rPr>
              <a:t>Exo1: </a:t>
            </a:r>
            <a:r>
              <a:rPr lang="fr-FR" sz="2000" dirty="0" err="1">
                <a:latin typeface="Helvetica" panose="020B0604020202020204" pitchFamily="34" charset="0"/>
                <a:cs typeface="Helvetica" panose="020B0604020202020204" pitchFamily="34" charset="0"/>
              </a:rPr>
              <a:t>find</a:t>
            </a:r>
            <a:r>
              <a:rPr lang="fr-FR" sz="2000" dirty="0">
                <a:latin typeface="Helvetica" panose="020B0604020202020204" pitchFamily="34" charset="0"/>
                <a:cs typeface="Helvetica" panose="020B0604020202020204" pitchFamily="34" charset="0"/>
              </a:rPr>
              <a:t> U in all points</a:t>
            </a:r>
          </a:p>
        </p:txBody>
      </p:sp>
      <p:sp>
        <p:nvSpPr>
          <p:cNvPr id="13" name="Espace réservé du texte 2">
            <a:extLst>
              <a:ext uri="{FF2B5EF4-FFF2-40B4-BE49-F238E27FC236}">
                <a16:creationId xmlns:a16="http://schemas.microsoft.com/office/drawing/2014/main" id="{795C84E5-2BD4-45BF-8590-FBF64B5B5677}"/>
              </a:ext>
            </a:extLst>
          </p:cNvPr>
          <p:cNvSpPr txBox="1">
            <a:spLocks/>
          </p:cNvSpPr>
          <p:nvPr/>
        </p:nvSpPr>
        <p:spPr>
          <a:xfrm>
            <a:off x="4916850" y="1533996"/>
            <a:ext cx="3004557" cy="44218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a:latin typeface="Helvetica" panose="020B0604020202020204" pitchFamily="34" charset="0"/>
                <a:cs typeface="Helvetica" panose="020B0604020202020204" pitchFamily="34" charset="0"/>
              </a:rPr>
              <a:t>Exo2: </a:t>
            </a:r>
            <a:r>
              <a:rPr lang="fr-FR" sz="2000" dirty="0" err="1">
                <a:latin typeface="Helvetica" panose="020B0604020202020204" pitchFamily="34" charset="0"/>
                <a:cs typeface="Helvetica" panose="020B0604020202020204" pitchFamily="34" charset="0"/>
              </a:rPr>
              <a:t>find</a:t>
            </a:r>
            <a:r>
              <a:rPr lang="fr-FR" sz="2000" dirty="0">
                <a:latin typeface="Helvetica" panose="020B0604020202020204" pitchFamily="34" charset="0"/>
                <a:cs typeface="Helvetica" panose="020B0604020202020204" pitchFamily="34" charset="0"/>
              </a:rPr>
              <a:t> U in all points</a:t>
            </a:r>
          </a:p>
        </p:txBody>
      </p:sp>
      <p:sp>
        <p:nvSpPr>
          <p:cNvPr id="8" name="Titre 1">
            <a:extLst>
              <a:ext uri="{FF2B5EF4-FFF2-40B4-BE49-F238E27FC236}">
                <a16:creationId xmlns:a16="http://schemas.microsoft.com/office/drawing/2014/main" id="{99A36DB2-59C1-49B8-BE41-6A0961529F4F}"/>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fr-FR" sz="2400" dirty="0">
                <a:solidFill>
                  <a:schemeClr val="tx1">
                    <a:lumMod val="75000"/>
                  </a:schemeClr>
                </a:solidFill>
                <a:latin typeface="Helvetica" panose="020B0604020202020204" pitchFamily="34" charset="0"/>
                <a:cs typeface="Helvetica" panose="020B0604020202020204" pitchFamily="34" charset="0"/>
              </a:rPr>
              <a:t>Ground</a:t>
            </a:r>
          </a:p>
        </p:txBody>
      </p:sp>
    </p:spTree>
    <p:extLst>
      <p:ext uri="{BB962C8B-B14F-4D97-AF65-F5344CB8AC3E}">
        <p14:creationId xmlns:p14="http://schemas.microsoft.com/office/powerpoint/2010/main" val="829752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33996"/>
            <a:ext cx="2808000" cy="309973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An active component </a:t>
            </a:r>
            <a:r>
              <a:rPr lang="en-GB" dirty="0">
                <a:latin typeface="Helvetica" panose="020B0604020202020204" pitchFamily="34" charset="0"/>
                <a:cs typeface="Helvetica" panose="020B0604020202020204" pitchFamily="34" charset="0"/>
              </a:rPr>
              <a:t>is an element that transforms current in other elements (heat, light, movement). These components cause a voltage drop.</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A voltage drop is a voltage loss between the two poles of a component.</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The Watt (W) </a:t>
            </a:r>
            <a:r>
              <a:rPr lang="en-GB" dirty="0">
                <a:latin typeface="Helvetica" panose="020B0604020202020204" pitchFamily="34" charset="0"/>
                <a:cs typeface="Helvetica" panose="020B0604020202020204" pitchFamily="34" charset="0"/>
              </a:rPr>
              <a:t>is a power unit used in electricity.</a:t>
            </a:r>
          </a:p>
          <a:p>
            <a:r>
              <a:rPr lang="en-GB" dirty="0">
                <a:latin typeface="Helvetica" panose="020B0604020202020204" pitchFamily="34" charset="0"/>
                <a:cs typeface="Helvetica" panose="020B0604020202020204" pitchFamily="34" charset="0"/>
              </a:rPr>
              <a:t>W = U x I</a:t>
            </a:r>
          </a:p>
        </p:txBody>
      </p:sp>
      <p:pic>
        <p:nvPicPr>
          <p:cNvPr id="9" name="Image 8">
            <a:extLst>
              <a:ext uri="{FF2B5EF4-FFF2-40B4-BE49-F238E27FC236}">
                <a16:creationId xmlns:a16="http://schemas.microsoft.com/office/drawing/2014/main" id="{85BB5420-9AAF-4460-8247-3110024E01E3}"/>
              </a:ext>
            </a:extLst>
          </p:cNvPr>
          <p:cNvPicPr>
            <a:picLocks noChangeAspect="1"/>
          </p:cNvPicPr>
          <p:nvPr/>
        </p:nvPicPr>
        <p:blipFill>
          <a:blip r:embed="rId3"/>
          <a:stretch>
            <a:fillRect/>
          </a:stretch>
        </p:blipFill>
        <p:spPr>
          <a:xfrm>
            <a:off x="4131575" y="1031031"/>
            <a:ext cx="4693920" cy="2098853"/>
          </a:xfrm>
          <a:prstGeom prst="rect">
            <a:avLst/>
          </a:prstGeom>
        </p:spPr>
      </p:pic>
      <p:pic>
        <p:nvPicPr>
          <p:cNvPr id="11" name="Image 10" descr="Une image contenant objet, horloge&#10;&#10;Description générée automatiquement">
            <a:extLst>
              <a:ext uri="{FF2B5EF4-FFF2-40B4-BE49-F238E27FC236}">
                <a16:creationId xmlns:a16="http://schemas.microsoft.com/office/drawing/2014/main" id="{33950898-A27C-4600-9B45-75BD740EAE96}"/>
              </a:ext>
            </a:extLst>
          </p:cNvPr>
          <p:cNvPicPr>
            <a:picLocks noChangeAspect="1"/>
          </p:cNvPicPr>
          <p:nvPr/>
        </p:nvPicPr>
        <p:blipFill>
          <a:blip r:embed="rId4"/>
          <a:stretch>
            <a:fillRect/>
          </a:stretch>
        </p:blipFill>
        <p:spPr>
          <a:xfrm>
            <a:off x="4131574" y="3300218"/>
            <a:ext cx="4693920" cy="1554480"/>
          </a:xfrm>
          <a:prstGeom prst="rect">
            <a:avLst/>
          </a:prstGeom>
        </p:spPr>
      </p:pic>
      <p:sp>
        <p:nvSpPr>
          <p:cNvPr id="7" name="Titre 1">
            <a:extLst>
              <a:ext uri="{FF2B5EF4-FFF2-40B4-BE49-F238E27FC236}">
                <a16:creationId xmlns:a16="http://schemas.microsoft.com/office/drawing/2014/main" id="{7BA1CD3A-43AE-491E-9B2B-D0E2ED07E62A}"/>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fr-FR" sz="2400" dirty="0">
                <a:solidFill>
                  <a:schemeClr val="tx1">
                    <a:lumMod val="75000"/>
                  </a:schemeClr>
                </a:solidFill>
                <a:latin typeface="Helvetica" panose="020B0604020202020204" pitchFamily="34" charset="0"/>
                <a:cs typeface="Helvetica" panose="020B0604020202020204" pitchFamily="34" charset="0"/>
              </a:rPr>
              <a:t>Active components</a:t>
            </a:r>
          </a:p>
        </p:txBody>
      </p:sp>
    </p:spTree>
    <p:extLst>
      <p:ext uri="{BB962C8B-B14F-4D97-AF65-F5344CB8AC3E}">
        <p14:creationId xmlns:p14="http://schemas.microsoft.com/office/powerpoint/2010/main" val="3702669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509133"/>
            <a:ext cx="3934209" cy="287445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A battery </a:t>
            </a:r>
            <a:r>
              <a:rPr lang="en-GB" dirty="0">
                <a:latin typeface="Helvetica" panose="020B0604020202020204" pitchFamily="34" charset="0"/>
                <a:cs typeface="Helvetica" panose="020B0604020202020204" pitchFamily="34" charset="0"/>
              </a:rPr>
              <a:t>is a system able to store energy in a different form than electricity. Most of the time, energy is stored with chemical components and free it with a chemical reaction. Once the electrons accumulate to a side of the battery, it creates a potential difference between the two sides and generates an electric current.</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Batteries have a limited life time. Some of them can be recharged. </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Recycle batteries, it is important.</a:t>
            </a:r>
          </a:p>
        </p:txBody>
      </p:sp>
      <p:pic>
        <p:nvPicPr>
          <p:cNvPr id="9" name="Image 8">
            <a:extLst>
              <a:ext uri="{FF2B5EF4-FFF2-40B4-BE49-F238E27FC236}">
                <a16:creationId xmlns:a16="http://schemas.microsoft.com/office/drawing/2014/main" id="{F6824A6C-E022-42FF-8935-D80E563F5EF6}"/>
              </a:ext>
            </a:extLst>
          </p:cNvPr>
          <p:cNvPicPr>
            <a:picLocks noChangeAspect="1"/>
          </p:cNvPicPr>
          <p:nvPr/>
        </p:nvPicPr>
        <p:blipFill>
          <a:blip r:embed="rId3"/>
          <a:stretch>
            <a:fillRect/>
          </a:stretch>
        </p:blipFill>
        <p:spPr>
          <a:xfrm>
            <a:off x="5119255" y="527369"/>
            <a:ext cx="3493254" cy="4159283"/>
          </a:xfrm>
          <a:prstGeom prst="rect">
            <a:avLst/>
          </a:prstGeom>
        </p:spPr>
      </p:pic>
      <p:sp>
        <p:nvSpPr>
          <p:cNvPr id="6" name="Titre 1">
            <a:extLst>
              <a:ext uri="{FF2B5EF4-FFF2-40B4-BE49-F238E27FC236}">
                <a16:creationId xmlns:a16="http://schemas.microsoft.com/office/drawing/2014/main" id="{1E882F09-910C-499B-BFD2-91254B95FA63}"/>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fr-FR" sz="2400" dirty="0">
                <a:solidFill>
                  <a:schemeClr val="tx1">
                    <a:lumMod val="75000"/>
                  </a:schemeClr>
                </a:solidFill>
                <a:latin typeface="Helvetica" panose="020B0604020202020204" pitchFamily="34" charset="0"/>
                <a:cs typeface="Helvetica" panose="020B0604020202020204" pitchFamily="34" charset="0"/>
              </a:rPr>
              <a:t>Battery</a:t>
            </a:r>
          </a:p>
        </p:txBody>
      </p:sp>
    </p:spTree>
    <p:extLst>
      <p:ext uri="{BB962C8B-B14F-4D97-AF65-F5344CB8AC3E}">
        <p14:creationId xmlns:p14="http://schemas.microsoft.com/office/powerpoint/2010/main" val="81499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tom Wallpapers - Top Free Atom Backgrounds - WallpaperAccess">
            <a:extLst>
              <a:ext uri="{FF2B5EF4-FFF2-40B4-BE49-F238E27FC236}">
                <a16:creationId xmlns:a16="http://schemas.microsoft.com/office/drawing/2014/main" id="{294A78B7-D075-4D46-B883-056B222D83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877" t="5560" r="12431" b="10154"/>
          <a:stretch/>
        </p:blipFill>
        <p:spPr bwMode="auto">
          <a:xfrm>
            <a:off x="4799251" y="637882"/>
            <a:ext cx="4029047" cy="3844063"/>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1|</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800" dirty="0">
                <a:solidFill>
                  <a:schemeClr val="tx1">
                    <a:lumMod val="85000"/>
                  </a:schemeClr>
                </a:solidFill>
                <a:latin typeface="Helvetica" panose="020B0604020202020204" pitchFamily="34" charset="0"/>
                <a:cs typeface="Helvetica" panose="020B0604020202020204" pitchFamily="34" charset="0"/>
              </a:rPr>
              <a:t>Physical Implications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Signals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Electric fields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Electromagnetism</a:t>
            </a:r>
          </a:p>
        </p:txBody>
      </p:sp>
    </p:spTree>
    <p:extLst>
      <p:ext uri="{BB962C8B-B14F-4D97-AF65-F5344CB8AC3E}">
        <p14:creationId xmlns:p14="http://schemas.microsoft.com/office/powerpoint/2010/main" val="986321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8" name="Espace réservé du texte 2">
            <a:extLst>
              <a:ext uri="{FF2B5EF4-FFF2-40B4-BE49-F238E27FC236}">
                <a16:creationId xmlns:a16="http://schemas.microsoft.com/office/drawing/2014/main" id="{1FA81743-73CD-4651-B336-AE497C38D5C7}"/>
              </a:ext>
            </a:extLst>
          </p:cNvPr>
          <p:cNvSpPr txBox="1">
            <a:spLocks/>
          </p:cNvSpPr>
          <p:nvPr/>
        </p:nvSpPr>
        <p:spPr>
          <a:xfrm>
            <a:off x="318505" y="1509133"/>
            <a:ext cx="2808000" cy="351963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a:t>
            </a:r>
          </a:p>
          <a:p>
            <a:r>
              <a:rPr lang="en-GB" b="1" dirty="0">
                <a:latin typeface="Helvetica" panose="020B0604020202020204" pitchFamily="34" charset="0"/>
                <a:cs typeface="Helvetica" panose="020B0604020202020204" pitchFamily="34" charset="0"/>
              </a:rPr>
              <a:t>A signal </a:t>
            </a:r>
            <a:r>
              <a:rPr lang="en-GB" dirty="0">
                <a:latin typeface="Helvetica" panose="020B0604020202020204" pitchFamily="34" charset="0"/>
                <a:cs typeface="Helvetica" panose="020B0604020202020204" pitchFamily="34" charset="0"/>
              </a:rPr>
              <a:t>is an energy variation over time.</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We use 3 kinds of signals :</a:t>
            </a:r>
          </a:p>
          <a:p>
            <a:pPr marL="285750" indent="-285750">
              <a:buFontTx/>
              <a:buChar char="-"/>
            </a:pPr>
            <a:r>
              <a:rPr lang="en-GB" b="1" dirty="0">
                <a:latin typeface="Helvetica" panose="020B0604020202020204" pitchFamily="34" charset="0"/>
                <a:cs typeface="Helvetica" panose="020B0604020202020204" pitchFamily="34" charset="0"/>
              </a:rPr>
              <a:t>Continuous signal</a:t>
            </a:r>
          </a:p>
          <a:p>
            <a:pPr marL="285750" indent="-285750">
              <a:buFontTx/>
              <a:buChar char="-"/>
            </a:pPr>
            <a:r>
              <a:rPr lang="en-GB" b="1" dirty="0">
                <a:latin typeface="Helvetica" panose="020B0604020202020204" pitchFamily="34" charset="0"/>
                <a:cs typeface="Helvetica" panose="020B0604020202020204" pitchFamily="34" charset="0"/>
              </a:rPr>
              <a:t>Analogic signal</a:t>
            </a:r>
          </a:p>
          <a:p>
            <a:pPr marL="285750" indent="-285750">
              <a:buFontTx/>
              <a:buChar char="-"/>
            </a:pPr>
            <a:r>
              <a:rPr lang="en-GB" b="1" dirty="0">
                <a:latin typeface="Helvetica" panose="020B0604020202020204" pitchFamily="34" charset="0"/>
                <a:cs typeface="Helvetica" panose="020B0604020202020204" pitchFamily="34" charset="0"/>
              </a:rPr>
              <a:t>Digital signal</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All signals are made of :</a:t>
            </a:r>
          </a:p>
          <a:p>
            <a:pPr marL="285750" indent="-285750">
              <a:buFont typeface="Arial" panose="020B0604020202020204" pitchFamily="34" charset="0"/>
              <a:buChar char="•"/>
            </a:pPr>
            <a:r>
              <a:rPr lang="en-GB" dirty="0">
                <a:latin typeface="Helvetica" panose="020B0604020202020204" pitchFamily="34" charset="0"/>
                <a:cs typeface="Helvetica" panose="020B0604020202020204" pitchFamily="34" charset="0"/>
              </a:rPr>
              <a:t>A continue signal</a:t>
            </a:r>
          </a:p>
          <a:p>
            <a:pPr marL="285750" indent="-285750">
              <a:buFont typeface="Arial" panose="020B0604020202020204" pitchFamily="34" charset="0"/>
              <a:buChar char="•"/>
            </a:pPr>
            <a:r>
              <a:rPr lang="en-GB" dirty="0">
                <a:latin typeface="Helvetica" panose="020B0604020202020204" pitchFamily="34" charset="0"/>
                <a:cs typeface="Helvetica" panose="020B0604020202020204" pitchFamily="34" charset="0"/>
              </a:rPr>
              <a:t>An analogic signal</a:t>
            </a:r>
          </a:p>
          <a:p>
            <a:pPr marL="285750" indent="-285750">
              <a:buFont typeface="Arial" panose="020B0604020202020204" pitchFamily="34" charset="0"/>
              <a:buChar char="•"/>
            </a:pPr>
            <a:r>
              <a:rPr lang="en-GB" dirty="0">
                <a:latin typeface="Helvetica" panose="020B0604020202020204" pitchFamily="34" charset="0"/>
                <a:cs typeface="Helvetica" panose="020B0604020202020204" pitchFamily="34" charset="0"/>
              </a:rPr>
              <a:t>A </a:t>
            </a:r>
            <a:r>
              <a:rPr lang="en-GB" b="1" dirty="0">
                <a:latin typeface="Helvetica" panose="020B0604020202020204" pitchFamily="34" charset="0"/>
                <a:cs typeface="Helvetica" panose="020B0604020202020204" pitchFamily="34" charset="0"/>
              </a:rPr>
              <a:t>parasitic noise</a:t>
            </a:r>
          </a:p>
        </p:txBody>
      </p:sp>
      <p:pic>
        <p:nvPicPr>
          <p:cNvPr id="26626" name="Picture 2" descr="Signaux variables">
            <a:extLst>
              <a:ext uri="{FF2B5EF4-FFF2-40B4-BE49-F238E27FC236}">
                <a16:creationId xmlns:a16="http://schemas.microsoft.com/office/drawing/2014/main" id="{09FCB8B6-B064-44E8-9552-F3921DEA2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890" y="1473738"/>
            <a:ext cx="2125041" cy="1187251"/>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Électronique en amateur: Distinguer un signal analogique d'un signal  numérique">
            <a:extLst>
              <a:ext uri="{FF2B5EF4-FFF2-40B4-BE49-F238E27FC236}">
                <a16:creationId xmlns:a16="http://schemas.microsoft.com/office/drawing/2014/main" id="{C98201C9-A33E-44D2-B29D-F1F52F7FF6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998" y="1473738"/>
            <a:ext cx="2050150" cy="1187251"/>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Analog vs. Digital - learn.sparkfun.com">
            <a:extLst>
              <a:ext uri="{FF2B5EF4-FFF2-40B4-BE49-F238E27FC236}">
                <a16:creationId xmlns:a16="http://schemas.microsoft.com/office/drawing/2014/main" id="{4A870B9C-DDEA-4EC7-BDE3-31D4CA149B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3801" y="446040"/>
            <a:ext cx="2618130" cy="930410"/>
          </a:xfrm>
          <a:prstGeom prst="rect">
            <a:avLst/>
          </a:prstGeom>
          <a:noFill/>
          <a:extLst>
            <a:ext uri="{909E8E84-426E-40DD-AFC4-6F175D3DCCD1}">
              <a14:hiddenFill xmlns:a14="http://schemas.microsoft.com/office/drawing/2010/main">
                <a:solidFill>
                  <a:srgbClr val="FFFFFF"/>
                </a:solidFill>
              </a14:hiddenFill>
            </a:ext>
          </a:extLst>
        </p:spPr>
      </p:pic>
      <p:sp>
        <p:nvSpPr>
          <p:cNvPr id="12" name="Titre 1">
            <a:extLst>
              <a:ext uri="{FF2B5EF4-FFF2-40B4-BE49-F238E27FC236}">
                <a16:creationId xmlns:a16="http://schemas.microsoft.com/office/drawing/2014/main" id="{CF452A62-94DD-40C1-A217-448C1EE141E6}"/>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Signals</a:t>
            </a:r>
          </a:p>
        </p:txBody>
      </p:sp>
      <p:pic>
        <p:nvPicPr>
          <p:cNvPr id="1026" name="Picture 2" descr="FIGURE 1. Noise in Analog and Digital Signals">
            <a:extLst>
              <a:ext uri="{FF2B5EF4-FFF2-40B4-BE49-F238E27FC236}">
                <a16:creationId xmlns:a16="http://schemas.microsoft.com/office/drawing/2014/main" id="{540551D4-B853-46C3-9BF9-4BF32DDF08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8757"/>
          <a:stretch/>
        </p:blipFill>
        <p:spPr bwMode="auto">
          <a:xfrm>
            <a:off x="3709229" y="2758277"/>
            <a:ext cx="4916806" cy="189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474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8" name="Espace réservé du texte 2">
            <a:extLst>
              <a:ext uri="{FF2B5EF4-FFF2-40B4-BE49-F238E27FC236}">
                <a16:creationId xmlns:a16="http://schemas.microsoft.com/office/drawing/2014/main" id="{1FA81743-73CD-4651-B336-AE497C38D5C7}"/>
              </a:ext>
            </a:extLst>
          </p:cNvPr>
          <p:cNvSpPr txBox="1">
            <a:spLocks/>
          </p:cNvSpPr>
          <p:nvPr/>
        </p:nvSpPr>
        <p:spPr>
          <a:xfrm>
            <a:off x="325470" y="1509133"/>
            <a:ext cx="3286409" cy="306032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A period </a:t>
            </a:r>
            <a:r>
              <a:rPr lang="en-GB" dirty="0">
                <a:latin typeface="Helvetica" panose="020B0604020202020204" pitchFamily="34" charset="0"/>
                <a:cs typeface="Helvetica" panose="020B0604020202020204" pitchFamily="34" charset="0"/>
              </a:rPr>
              <a:t>is a pattern repeated in the signal</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A signal is characterized by 3 different values :</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Amplitude</a:t>
            </a:r>
            <a:r>
              <a:rPr lang="en-GB" dirty="0">
                <a:latin typeface="Helvetica" panose="020B0604020202020204" pitchFamily="34" charset="0"/>
                <a:cs typeface="Helvetica" panose="020B0604020202020204" pitchFamily="34" charset="0"/>
              </a:rPr>
              <a:t> : maximal tension value</a:t>
            </a:r>
          </a:p>
          <a:p>
            <a:r>
              <a:rPr lang="en-GB" b="1" dirty="0">
                <a:latin typeface="Helvetica" panose="020B0604020202020204" pitchFamily="34" charset="0"/>
                <a:cs typeface="Helvetica" panose="020B0604020202020204" pitchFamily="34" charset="0"/>
              </a:rPr>
              <a:t>Phase</a:t>
            </a:r>
            <a:r>
              <a:rPr lang="en-GB" dirty="0">
                <a:latin typeface="Helvetica" panose="020B0604020202020204" pitchFamily="34" charset="0"/>
                <a:cs typeface="Helvetica" panose="020B0604020202020204" pitchFamily="34" charset="0"/>
              </a:rPr>
              <a:t> : delay in period</a:t>
            </a:r>
          </a:p>
          <a:p>
            <a:r>
              <a:rPr lang="en-GB" b="1" dirty="0">
                <a:latin typeface="Helvetica" panose="020B0604020202020204" pitchFamily="34" charset="0"/>
                <a:cs typeface="Helvetica" panose="020B0604020202020204" pitchFamily="34" charset="0"/>
              </a:rPr>
              <a:t>Frequency</a:t>
            </a:r>
            <a:r>
              <a:rPr lang="en-GB" dirty="0">
                <a:latin typeface="Helvetica" panose="020B0604020202020204" pitchFamily="34" charset="0"/>
                <a:cs typeface="Helvetica" panose="020B0604020202020204" pitchFamily="34" charset="0"/>
              </a:rPr>
              <a:t> : </a:t>
            </a:r>
            <a:r>
              <a:rPr lang="en-GB" dirty="0" err="1">
                <a:latin typeface="Helvetica" panose="020B0604020202020204" pitchFamily="34" charset="0"/>
                <a:cs typeface="Helvetica" panose="020B0604020202020204" pitchFamily="34" charset="0"/>
              </a:rPr>
              <a:t>nb</a:t>
            </a:r>
            <a:r>
              <a:rPr lang="en-GB" dirty="0">
                <a:latin typeface="Helvetica" panose="020B0604020202020204" pitchFamily="34" charset="0"/>
                <a:cs typeface="Helvetica" panose="020B0604020202020204" pitchFamily="34" charset="0"/>
              </a:rPr>
              <a:t> of periods in a second </a:t>
            </a:r>
          </a:p>
        </p:txBody>
      </p:sp>
      <p:pic>
        <p:nvPicPr>
          <p:cNvPr id="29698" name="Picture 2">
            <a:extLst>
              <a:ext uri="{FF2B5EF4-FFF2-40B4-BE49-F238E27FC236}">
                <a16:creationId xmlns:a16="http://schemas.microsoft.com/office/drawing/2014/main" id="{E1545E73-F11B-48E1-8F12-867782807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718" y="2725990"/>
            <a:ext cx="2181019" cy="1516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700" name="Picture 4" descr="L'amplitude d'un son | Des nuisances sonores à la musicothérapie: le son  est-il un danger ou un bienfait?">
            <a:extLst>
              <a:ext uri="{FF2B5EF4-FFF2-40B4-BE49-F238E27FC236}">
                <a16:creationId xmlns:a16="http://schemas.microsoft.com/office/drawing/2014/main" id="{09ABEDFC-5E77-496D-B149-F816F9534B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741"/>
          <a:stretch/>
        </p:blipFill>
        <p:spPr bwMode="auto">
          <a:xfrm>
            <a:off x="5532123" y="830207"/>
            <a:ext cx="1982362" cy="1585001"/>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La caractérisation du son">
            <a:extLst>
              <a:ext uri="{FF2B5EF4-FFF2-40B4-BE49-F238E27FC236}">
                <a16:creationId xmlns:a16="http://schemas.microsoft.com/office/drawing/2014/main" id="{2AA8C714-C70A-492D-B775-FF07B581D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5710" y="2672385"/>
            <a:ext cx="2052820" cy="1624009"/>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D9805284-3E42-49D9-9C41-570CDAFFE101}"/>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Signals</a:t>
            </a:r>
          </a:p>
        </p:txBody>
      </p:sp>
    </p:spTree>
    <p:extLst>
      <p:ext uri="{BB962C8B-B14F-4D97-AF65-F5344CB8AC3E}">
        <p14:creationId xmlns:p14="http://schemas.microsoft.com/office/powerpoint/2010/main" val="3624119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8" name="Espace réservé du texte 2">
            <a:extLst>
              <a:ext uri="{FF2B5EF4-FFF2-40B4-BE49-F238E27FC236}">
                <a16:creationId xmlns:a16="http://schemas.microsoft.com/office/drawing/2014/main" id="{1FA81743-73CD-4651-B336-AE497C38D5C7}"/>
              </a:ext>
            </a:extLst>
          </p:cNvPr>
          <p:cNvSpPr txBox="1">
            <a:spLocks/>
          </p:cNvSpPr>
          <p:nvPr/>
        </p:nvSpPr>
        <p:spPr>
          <a:xfrm>
            <a:off x="318504" y="1509133"/>
            <a:ext cx="3135895" cy="332702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An electric field </a:t>
            </a:r>
            <a:r>
              <a:rPr lang="en-GB" dirty="0">
                <a:latin typeface="Helvetica" panose="020B0604020202020204" pitchFamily="34" charset="0"/>
                <a:cs typeface="Helvetica" panose="020B0604020202020204" pitchFamily="34" charset="0"/>
              </a:rPr>
              <a:t>is a vector field made from electrically charged opposite particles.</a:t>
            </a:r>
          </a:p>
          <a:p>
            <a:endParaRPr lang="en-GB" dirty="0">
              <a:latin typeface="Helvetica" panose="020B0604020202020204" pitchFamily="34" charset="0"/>
              <a:cs typeface="Helvetica" panose="020B0604020202020204" pitchFamily="34" charset="0"/>
            </a:endParaRPr>
          </a:p>
          <a:p>
            <a:r>
              <a:rPr lang="en-GB" sz="1800" dirty="0">
                <a:solidFill>
                  <a:schemeClr val="accent1"/>
                </a:solidFill>
                <a:latin typeface="Helvetica" panose="020B0604020202020204" pitchFamily="34" charset="0"/>
                <a:cs typeface="Helvetica" panose="020B0604020202020204" pitchFamily="34" charset="0"/>
              </a:rPr>
              <a:t>Properties :</a:t>
            </a:r>
          </a:p>
          <a:p>
            <a:r>
              <a:rPr lang="en-GB" b="1" dirty="0">
                <a:latin typeface="Helvetica" panose="020B0604020202020204" pitchFamily="34" charset="0"/>
                <a:cs typeface="Helvetica" panose="020B0604020202020204" pitchFamily="34" charset="0"/>
              </a:rPr>
              <a:t>The electric influence </a:t>
            </a:r>
            <a:r>
              <a:rPr lang="en-GB" dirty="0">
                <a:latin typeface="Helvetica" panose="020B0604020202020204" pitchFamily="34" charset="0"/>
                <a:cs typeface="Helvetica" panose="020B0604020202020204" pitchFamily="34" charset="0"/>
              </a:rPr>
              <a:t>of a particle depends on the distance from it</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Positive charge influence the field in the opposite of negative charge, it results in a magnetic attraction</a:t>
            </a:r>
          </a:p>
        </p:txBody>
      </p:sp>
      <p:pic>
        <p:nvPicPr>
          <p:cNvPr id="25602" name="Picture 2" descr="Ligne du champ électrique. | Download Scientific Diagram">
            <a:extLst>
              <a:ext uri="{FF2B5EF4-FFF2-40B4-BE49-F238E27FC236}">
                <a16:creationId xmlns:a16="http://schemas.microsoft.com/office/drawing/2014/main" id="{29E258B6-F7A2-487D-AB1A-356644A19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2455" y="263640"/>
            <a:ext cx="3863040" cy="1699738"/>
          </a:xfrm>
          <a:prstGeom prst="rect">
            <a:avLst/>
          </a:prstGeom>
          <a:noFill/>
          <a:extLst>
            <a:ext uri="{909E8E84-426E-40DD-AFC4-6F175D3DCCD1}">
              <a14:hiddenFill xmlns:a14="http://schemas.microsoft.com/office/drawing/2010/main">
                <a:solidFill>
                  <a:srgbClr val="FFFFFF"/>
                </a:solidFill>
              </a14:hiddenFill>
            </a:ext>
          </a:extLst>
        </p:spPr>
      </p:pic>
      <p:sp>
        <p:nvSpPr>
          <p:cNvPr id="10" name="Titre 1">
            <a:extLst>
              <a:ext uri="{FF2B5EF4-FFF2-40B4-BE49-F238E27FC236}">
                <a16:creationId xmlns:a16="http://schemas.microsoft.com/office/drawing/2014/main" id="{4EA89C5F-E049-4B8A-A435-A42FC587623A}"/>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fr-FR" sz="2400" dirty="0">
                <a:solidFill>
                  <a:schemeClr val="tx1">
                    <a:lumMod val="75000"/>
                  </a:schemeClr>
                </a:solidFill>
                <a:latin typeface="Helvetica" panose="020B0604020202020204" pitchFamily="34" charset="0"/>
                <a:cs typeface="Helvetica" panose="020B0604020202020204" pitchFamily="34" charset="0"/>
              </a:rPr>
              <a:t>Electric </a:t>
            </a:r>
            <a:r>
              <a:rPr lang="fr-FR" sz="2400" dirty="0" err="1">
                <a:solidFill>
                  <a:schemeClr val="tx1">
                    <a:lumMod val="75000"/>
                  </a:schemeClr>
                </a:solidFill>
                <a:latin typeface="Helvetica" panose="020B0604020202020204" pitchFamily="34" charset="0"/>
                <a:cs typeface="Helvetica" panose="020B0604020202020204" pitchFamily="34" charset="0"/>
              </a:rPr>
              <a:t>fields</a:t>
            </a:r>
            <a:endParaRPr lang="fr-FR" sz="2400" dirty="0">
              <a:solidFill>
                <a:schemeClr val="tx1">
                  <a:lumMod val="75000"/>
                </a:schemeClr>
              </a:solidFill>
              <a:latin typeface="Helvetica" panose="020B0604020202020204" pitchFamily="34" charset="0"/>
              <a:cs typeface="Helvetica" panose="020B0604020202020204" pitchFamily="34" charset="0"/>
            </a:endParaRPr>
          </a:p>
        </p:txBody>
      </p:sp>
      <p:pic>
        <p:nvPicPr>
          <p:cNvPr id="1026" name="Picture 2" descr="Expérience sur les lignes du champ magnétique - YouTube">
            <a:extLst>
              <a:ext uri="{FF2B5EF4-FFF2-40B4-BE49-F238E27FC236}">
                <a16:creationId xmlns:a16="http://schemas.microsoft.com/office/drawing/2014/main" id="{6D330817-327D-4751-8FC5-8B10F087B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8473" y="2103351"/>
            <a:ext cx="4858327" cy="2732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662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D wallpaper: gray circuit board, electronics, electronic components,  microprocessor | Wallpaper Flare">
            <a:extLst>
              <a:ext uri="{FF2B5EF4-FFF2-40B4-BE49-F238E27FC236}">
                <a16:creationId xmlns:a16="http://schemas.microsoft.com/office/drawing/2014/main" id="{31E85226-4981-4ECA-92E4-D3C88500E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8286" y="965066"/>
            <a:ext cx="5274866" cy="3514163"/>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17" name="Titre 16">
            <a:extLst>
              <a:ext uri="{FF2B5EF4-FFF2-40B4-BE49-F238E27FC236}">
                <a16:creationId xmlns:a16="http://schemas.microsoft.com/office/drawing/2014/main" id="{4ABE1C72-8216-4176-B77D-31FED864FBD9}"/>
              </a:ext>
            </a:extLst>
          </p:cNvPr>
          <p:cNvSpPr>
            <a:spLocks noGrp="1"/>
          </p:cNvSpPr>
          <p:nvPr>
            <p:ph type="title"/>
          </p:nvPr>
        </p:nvSpPr>
        <p:spPr>
          <a:xfrm>
            <a:off x="311699" y="245267"/>
            <a:ext cx="8520600" cy="572700"/>
          </a:xfrm>
        </p:spPr>
        <p:txBody>
          <a:bodyPr/>
          <a:lstStyle/>
          <a:p>
            <a:r>
              <a:rPr lang="fr-FR" dirty="0"/>
              <a:t>Course </a:t>
            </a:r>
            <a:r>
              <a:rPr lang="fr-FR" dirty="0" err="1"/>
              <a:t>overview</a:t>
            </a:r>
            <a:endParaRPr lang="fr-FR" dirty="0"/>
          </a:p>
        </p:txBody>
      </p:sp>
      <p:sp>
        <p:nvSpPr>
          <p:cNvPr id="18" name="Espace réservé du texte 17">
            <a:extLst>
              <a:ext uri="{FF2B5EF4-FFF2-40B4-BE49-F238E27FC236}">
                <a16:creationId xmlns:a16="http://schemas.microsoft.com/office/drawing/2014/main" id="{83E22F17-055A-4A9B-8BF0-4DE84C51110A}"/>
              </a:ext>
            </a:extLst>
          </p:cNvPr>
          <p:cNvSpPr>
            <a:spLocks noGrp="1"/>
          </p:cNvSpPr>
          <p:nvPr>
            <p:ph type="body" sz="quarter" idx="12"/>
          </p:nvPr>
        </p:nvSpPr>
        <p:spPr>
          <a:xfrm>
            <a:off x="311700" y="1217827"/>
            <a:ext cx="1364699" cy="742157"/>
          </a:xfrm>
        </p:spPr>
        <p:txBody>
          <a:bodyPr/>
          <a:lstStyle/>
          <a:p>
            <a:r>
              <a:rPr lang="fr-FR" dirty="0"/>
              <a:t>01|</a:t>
            </a:r>
          </a:p>
        </p:txBody>
      </p:sp>
      <p:sp>
        <p:nvSpPr>
          <p:cNvPr id="19" name="Espace réservé du texte 18">
            <a:extLst>
              <a:ext uri="{FF2B5EF4-FFF2-40B4-BE49-F238E27FC236}">
                <a16:creationId xmlns:a16="http://schemas.microsoft.com/office/drawing/2014/main" id="{F93BF799-7CB8-4426-BF38-979D3556279C}"/>
              </a:ext>
            </a:extLst>
          </p:cNvPr>
          <p:cNvSpPr>
            <a:spLocks noGrp="1"/>
          </p:cNvSpPr>
          <p:nvPr>
            <p:ph type="body" sz="quarter" idx="13"/>
          </p:nvPr>
        </p:nvSpPr>
        <p:spPr>
          <a:xfrm>
            <a:off x="311699" y="1959984"/>
            <a:ext cx="1364699" cy="742157"/>
          </a:xfrm>
        </p:spPr>
        <p:txBody>
          <a:bodyPr/>
          <a:lstStyle/>
          <a:p>
            <a:r>
              <a:rPr lang="fr-FR" dirty="0"/>
              <a:t>02|</a:t>
            </a:r>
          </a:p>
        </p:txBody>
      </p:sp>
      <p:sp>
        <p:nvSpPr>
          <p:cNvPr id="25" name="Espace réservé du texte 24">
            <a:extLst>
              <a:ext uri="{FF2B5EF4-FFF2-40B4-BE49-F238E27FC236}">
                <a16:creationId xmlns:a16="http://schemas.microsoft.com/office/drawing/2014/main" id="{8C07A28A-DE0D-4F20-B2D8-FA382C0387EE}"/>
              </a:ext>
            </a:extLst>
          </p:cNvPr>
          <p:cNvSpPr>
            <a:spLocks noGrp="1"/>
          </p:cNvSpPr>
          <p:nvPr>
            <p:ph type="body" sz="quarter" idx="20"/>
          </p:nvPr>
        </p:nvSpPr>
        <p:spPr>
          <a:xfrm>
            <a:off x="1533523" y="1388627"/>
            <a:ext cx="3112818" cy="572700"/>
          </a:xfrm>
        </p:spPr>
        <p:txBody>
          <a:bodyPr/>
          <a:lstStyle/>
          <a:p>
            <a:r>
              <a:rPr lang="en-GB" dirty="0"/>
              <a:t>Fundamentals</a:t>
            </a:r>
          </a:p>
        </p:txBody>
      </p:sp>
      <p:sp>
        <p:nvSpPr>
          <p:cNvPr id="26" name="Espace réservé du texte 25">
            <a:extLst>
              <a:ext uri="{FF2B5EF4-FFF2-40B4-BE49-F238E27FC236}">
                <a16:creationId xmlns:a16="http://schemas.microsoft.com/office/drawing/2014/main" id="{619FA34D-9310-4667-A13C-F24214726CC1}"/>
              </a:ext>
            </a:extLst>
          </p:cNvPr>
          <p:cNvSpPr>
            <a:spLocks noGrp="1"/>
          </p:cNvSpPr>
          <p:nvPr>
            <p:ph type="body" sz="quarter" idx="21"/>
          </p:nvPr>
        </p:nvSpPr>
        <p:spPr>
          <a:xfrm>
            <a:off x="1533523" y="2130784"/>
            <a:ext cx="3209462" cy="572700"/>
          </a:xfrm>
        </p:spPr>
        <p:txBody>
          <a:bodyPr/>
          <a:lstStyle/>
          <a:p>
            <a:r>
              <a:rPr lang="en-GB" dirty="0"/>
              <a:t>Semi-Conductors</a:t>
            </a:r>
          </a:p>
        </p:txBody>
      </p:sp>
    </p:spTree>
    <p:extLst>
      <p:ext uri="{BB962C8B-B14F-4D97-AF65-F5344CB8AC3E}">
        <p14:creationId xmlns:p14="http://schemas.microsoft.com/office/powerpoint/2010/main" val="4098779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8" name="Espace réservé du texte 2">
            <a:extLst>
              <a:ext uri="{FF2B5EF4-FFF2-40B4-BE49-F238E27FC236}">
                <a16:creationId xmlns:a16="http://schemas.microsoft.com/office/drawing/2014/main" id="{1FA81743-73CD-4651-B336-AE497C38D5C7}"/>
              </a:ext>
            </a:extLst>
          </p:cNvPr>
          <p:cNvSpPr txBox="1">
            <a:spLocks/>
          </p:cNvSpPr>
          <p:nvPr/>
        </p:nvSpPr>
        <p:spPr>
          <a:xfrm>
            <a:off x="318504" y="1509133"/>
            <a:ext cx="3105416" cy="310350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00" dirty="0" err="1">
                <a:solidFill>
                  <a:srgbClr val="D33D59"/>
                </a:solidFill>
                <a:latin typeface="Helvetica" panose="020B0604020202020204" pitchFamily="34" charset="0"/>
                <a:cs typeface="Helvetica" panose="020B0604020202020204" pitchFamily="34" charset="0"/>
              </a:rPr>
              <a:t>Properties</a:t>
            </a:r>
            <a:r>
              <a:rPr lang="fr-FR" sz="1800" dirty="0">
                <a:solidFill>
                  <a:srgbClr val="D33D59"/>
                </a:solidFill>
                <a:latin typeface="Helvetica" panose="020B0604020202020204" pitchFamily="34" charset="0"/>
                <a:cs typeface="Helvetica" panose="020B0604020202020204" pitchFamily="34" charset="0"/>
              </a:rPr>
              <a:t> :</a:t>
            </a:r>
          </a:p>
          <a:p>
            <a:r>
              <a:rPr lang="en-GB" b="1" dirty="0">
                <a:latin typeface="Helvetica" panose="020B0604020202020204" pitchFamily="34" charset="0"/>
                <a:cs typeface="Helvetica" panose="020B0604020202020204" pitchFamily="34" charset="0"/>
              </a:rPr>
              <a:t>If two plates </a:t>
            </a:r>
            <a:r>
              <a:rPr lang="en-GB" dirty="0">
                <a:latin typeface="Helvetica" panose="020B0604020202020204" pitchFamily="34" charset="0"/>
                <a:cs typeface="Helvetica" panose="020B0604020202020204" pitchFamily="34" charset="0"/>
              </a:rPr>
              <a:t>facing each other are electrically charged in the opposite, this will create an electric field. </a:t>
            </a:r>
          </a:p>
          <a:p>
            <a:endParaRPr lang="fr-FR"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If a charged particle penetrates an electric field, it will be influenced by it, depending on his electric load.</a:t>
            </a:r>
          </a:p>
          <a:p>
            <a:endParaRPr lang="en-US" sz="1600" dirty="0">
              <a:latin typeface="Helvetica" panose="020B0604020202020204" pitchFamily="34" charset="0"/>
              <a:cs typeface="Helvetica" panose="020B0604020202020204" pitchFamily="34" charset="0"/>
            </a:endParaRPr>
          </a:p>
          <a:p>
            <a:endParaRPr lang="fr-FR" sz="1600" dirty="0">
              <a:latin typeface="Helvetica" panose="020B0604020202020204" pitchFamily="34" charset="0"/>
              <a:cs typeface="Helvetica" panose="020B0604020202020204" pitchFamily="34" charset="0"/>
            </a:endParaRPr>
          </a:p>
        </p:txBody>
      </p:sp>
      <p:pic>
        <p:nvPicPr>
          <p:cNvPr id="25604" name="Picture 4" descr="Le champ électrique | Définition - Cours de physique">
            <a:extLst>
              <a:ext uri="{FF2B5EF4-FFF2-40B4-BE49-F238E27FC236}">
                <a16:creationId xmlns:a16="http://schemas.microsoft.com/office/drawing/2014/main" id="{B6BF0014-CEC1-4EDE-8DC0-4A0B6D22D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7333" y="1213047"/>
            <a:ext cx="5038162" cy="3103507"/>
          </a:xfrm>
          <a:prstGeom prst="rect">
            <a:avLst/>
          </a:prstGeom>
          <a:noFill/>
          <a:extLst>
            <a:ext uri="{909E8E84-426E-40DD-AFC4-6F175D3DCCD1}">
              <a14:hiddenFill xmlns:a14="http://schemas.microsoft.com/office/drawing/2010/main">
                <a:solidFill>
                  <a:srgbClr val="FFFFFF"/>
                </a:solidFill>
              </a14:hiddenFill>
            </a:ext>
          </a:extLst>
        </p:spPr>
      </p:pic>
      <p:sp>
        <p:nvSpPr>
          <p:cNvPr id="6" name="Titre 1">
            <a:extLst>
              <a:ext uri="{FF2B5EF4-FFF2-40B4-BE49-F238E27FC236}">
                <a16:creationId xmlns:a16="http://schemas.microsoft.com/office/drawing/2014/main" id="{E7C5C32F-A939-41C8-A3F8-787D85DF4C62}"/>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fr-FR" sz="2400" dirty="0">
                <a:solidFill>
                  <a:schemeClr val="tx1">
                    <a:lumMod val="75000"/>
                  </a:schemeClr>
                </a:solidFill>
                <a:latin typeface="Helvetica" panose="020B0604020202020204" pitchFamily="34" charset="0"/>
                <a:cs typeface="Helvetica" panose="020B0604020202020204" pitchFamily="34" charset="0"/>
              </a:rPr>
              <a:t>Electric </a:t>
            </a:r>
            <a:r>
              <a:rPr lang="fr-FR" sz="2400" dirty="0" err="1">
                <a:solidFill>
                  <a:schemeClr val="tx1">
                    <a:lumMod val="75000"/>
                  </a:schemeClr>
                </a:solidFill>
                <a:latin typeface="Helvetica" panose="020B0604020202020204" pitchFamily="34" charset="0"/>
                <a:cs typeface="Helvetica" panose="020B0604020202020204" pitchFamily="34" charset="0"/>
              </a:rPr>
              <a:t>fields</a:t>
            </a:r>
            <a:endParaRPr lang="fr-FR" sz="2400" dirty="0">
              <a:solidFill>
                <a:schemeClr val="tx1">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98838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8" name="Espace réservé du texte 2">
            <a:extLst>
              <a:ext uri="{FF2B5EF4-FFF2-40B4-BE49-F238E27FC236}">
                <a16:creationId xmlns:a16="http://schemas.microsoft.com/office/drawing/2014/main" id="{1FA81743-73CD-4651-B336-AE497C38D5C7}"/>
              </a:ext>
            </a:extLst>
          </p:cNvPr>
          <p:cNvSpPr txBox="1">
            <a:spLocks/>
          </p:cNvSpPr>
          <p:nvPr/>
        </p:nvSpPr>
        <p:spPr>
          <a:xfrm>
            <a:off x="318504" y="1509133"/>
            <a:ext cx="3483475" cy="345015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Electromagnetism</a:t>
            </a:r>
            <a:r>
              <a:rPr lang="en-GB" dirty="0">
                <a:latin typeface="Helvetica" panose="020B0604020202020204" pitchFamily="34" charset="0"/>
                <a:cs typeface="Helvetica" panose="020B0604020202020204" pitchFamily="34" charset="0"/>
              </a:rPr>
              <a:t> defines a domain when we study the effect of electric fields with magnetic fields.</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A magnetic field </a:t>
            </a:r>
            <a:r>
              <a:rPr lang="en-GB" dirty="0">
                <a:latin typeface="Helvetica" panose="020B0604020202020204" pitchFamily="34" charset="0"/>
                <a:cs typeface="Helvetica" panose="020B0604020202020204" pitchFamily="34" charset="0"/>
              </a:rPr>
              <a:t>is generated by the movement of an electrically charged particle. A magnetic field tends to initiate movements to other electric particles. </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The right-hand </a:t>
            </a:r>
            <a:r>
              <a:rPr lang="en-GB" dirty="0">
                <a:latin typeface="Helvetica" panose="020B0604020202020204" pitchFamily="34" charset="0"/>
                <a:cs typeface="Helvetica" panose="020B0604020202020204" pitchFamily="34" charset="0"/>
              </a:rPr>
              <a:t>rule is a method to find the direction of rotation of the magnetic field. The thumb shows the direction of the movement and the other fingers the magnetic field wrapping it.</a:t>
            </a:r>
          </a:p>
          <a:p>
            <a:endParaRPr lang="fr-FR" sz="1600" dirty="0">
              <a:latin typeface="Helvetica" panose="020B0604020202020204" pitchFamily="34" charset="0"/>
              <a:cs typeface="Helvetica" panose="020B0604020202020204" pitchFamily="34" charset="0"/>
            </a:endParaRPr>
          </a:p>
          <a:p>
            <a:endParaRPr lang="fr-FR" sz="1600" dirty="0">
              <a:latin typeface="Helvetica" panose="020B0604020202020204" pitchFamily="34" charset="0"/>
              <a:cs typeface="Helvetica" panose="020B0604020202020204" pitchFamily="34" charset="0"/>
            </a:endParaRPr>
          </a:p>
        </p:txBody>
      </p:sp>
      <p:pic>
        <p:nvPicPr>
          <p:cNvPr id="5" name="Image 4" descr="Une image contenant horloge&#10;&#10;Description générée automatiquement">
            <a:extLst>
              <a:ext uri="{FF2B5EF4-FFF2-40B4-BE49-F238E27FC236}">
                <a16:creationId xmlns:a16="http://schemas.microsoft.com/office/drawing/2014/main" id="{47CDFED7-FCEE-420F-B369-D8230FB89D35}"/>
              </a:ext>
            </a:extLst>
          </p:cNvPr>
          <p:cNvPicPr>
            <a:picLocks noChangeAspect="1"/>
          </p:cNvPicPr>
          <p:nvPr/>
        </p:nvPicPr>
        <p:blipFill>
          <a:blip r:embed="rId2"/>
          <a:stretch>
            <a:fillRect/>
          </a:stretch>
        </p:blipFill>
        <p:spPr>
          <a:xfrm>
            <a:off x="5251607" y="217781"/>
            <a:ext cx="3602450" cy="1834328"/>
          </a:xfrm>
          <a:prstGeom prst="rect">
            <a:avLst/>
          </a:prstGeom>
        </p:spPr>
      </p:pic>
      <p:pic>
        <p:nvPicPr>
          <p:cNvPr id="9" name="Image 8" descr="Une image contenant texte, dessin&#10;&#10;Description générée automatiquement">
            <a:extLst>
              <a:ext uri="{FF2B5EF4-FFF2-40B4-BE49-F238E27FC236}">
                <a16:creationId xmlns:a16="http://schemas.microsoft.com/office/drawing/2014/main" id="{CB2C8ADB-3B81-49AF-8F41-33D0260B6EDA}"/>
              </a:ext>
            </a:extLst>
          </p:cNvPr>
          <p:cNvPicPr>
            <a:picLocks noChangeAspect="1"/>
          </p:cNvPicPr>
          <p:nvPr/>
        </p:nvPicPr>
        <p:blipFill>
          <a:blip r:embed="rId3"/>
          <a:stretch>
            <a:fillRect/>
          </a:stretch>
        </p:blipFill>
        <p:spPr>
          <a:xfrm>
            <a:off x="4188146" y="2147454"/>
            <a:ext cx="4665911" cy="2714849"/>
          </a:xfrm>
          <a:prstGeom prst="rect">
            <a:avLst/>
          </a:prstGeom>
        </p:spPr>
      </p:pic>
      <p:sp>
        <p:nvSpPr>
          <p:cNvPr id="10" name="Titre 1">
            <a:extLst>
              <a:ext uri="{FF2B5EF4-FFF2-40B4-BE49-F238E27FC236}">
                <a16:creationId xmlns:a16="http://schemas.microsoft.com/office/drawing/2014/main" id="{F798B334-897A-4D9F-90C5-CAD4D611E876}"/>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fr-FR" sz="2400" dirty="0" err="1">
                <a:solidFill>
                  <a:schemeClr val="tx1">
                    <a:lumMod val="75000"/>
                  </a:schemeClr>
                </a:solidFill>
                <a:latin typeface="Helvetica" panose="020B0604020202020204" pitchFamily="34" charset="0"/>
                <a:cs typeface="Helvetica" panose="020B0604020202020204" pitchFamily="34" charset="0"/>
              </a:rPr>
              <a:t>Electromagnetism</a:t>
            </a:r>
            <a:endParaRPr lang="fr-FR" sz="2400" dirty="0">
              <a:solidFill>
                <a:schemeClr val="tx1">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00281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8" name="Espace réservé du texte 2">
            <a:extLst>
              <a:ext uri="{FF2B5EF4-FFF2-40B4-BE49-F238E27FC236}">
                <a16:creationId xmlns:a16="http://schemas.microsoft.com/office/drawing/2014/main" id="{1FA81743-73CD-4651-B336-AE497C38D5C7}"/>
              </a:ext>
            </a:extLst>
          </p:cNvPr>
          <p:cNvSpPr txBox="1">
            <a:spLocks/>
          </p:cNvSpPr>
          <p:nvPr/>
        </p:nvSpPr>
        <p:spPr>
          <a:xfrm>
            <a:off x="333372" y="1583473"/>
            <a:ext cx="3175545" cy="316213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Induce current </a:t>
            </a:r>
            <a:r>
              <a:rPr lang="en-GB" dirty="0">
                <a:latin typeface="Helvetica" panose="020B0604020202020204" pitchFamily="34" charset="0"/>
                <a:cs typeface="Helvetica" panose="020B0604020202020204" pitchFamily="34" charset="0"/>
              </a:rPr>
              <a:t>represents the ability of a magnetic field to create a movement in the particles of wires inside his range. It means a magnetic field can generate current to a wire without physical contact.</a:t>
            </a:r>
          </a:p>
          <a:p>
            <a:endParaRPr lang="en-GB" sz="1800" dirty="0">
              <a:solidFill>
                <a:schemeClr val="accent1"/>
              </a:solidFill>
              <a:latin typeface="Helvetica" panose="020B0604020202020204" pitchFamily="34" charset="0"/>
              <a:cs typeface="Helvetica" panose="020B0604020202020204" pitchFamily="34" charset="0"/>
            </a:endParaRPr>
          </a:p>
          <a:p>
            <a:r>
              <a:rPr lang="en-GB" sz="1800" dirty="0">
                <a:solidFill>
                  <a:schemeClr val="accent1"/>
                </a:solidFill>
                <a:latin typeface="Helvetica" panose="020B0604020202020204" pitchFamily="34" charset="0"/>
                <a:cs typeface="Helvetica" panose="020B0604020202020204" pitchFamily="34" charset="0"/>
              </a:rPr>
              <a:t>Properties :</a:t>
            </a:r>
          </a:p>
          <a:p>
            <a:r>
              <a:rPr lang="en-GB" b="1" dirty="0">
                <a:latin typeface="Helvetica" panose="020B0604020202020204" pitchFamily="34" charset="0"/>
                <a:cs typeface="Helvetica" panose="020B0604020202020204" pitchFamily="34" charset="0"/>
              </a:rPr>
              <a:t>Two magnetic fields</a:t>
            </a:r>
            <a:r>
              <a:rPr lang="en-GB" dirty="0">
                <a:latin typeface="Helvetica" panose="020B0604020202020204" pitchFamily="34" charset="0"/>
                <a:cs typeface="Helvetica" panose="020B0604020202020204" pitchFamily="34" charset="0"/>
              </a:rPr>
              <a:t> can interact. If the currents that generated them are in the same direction, the fields attract. If they are opposite, they repel.</a:t>
            </a:r>
          </a:p>
          <a:p>
            <a:endParaRPr lang="fr-FR" dirty="0">
              <a:latin typeface="Helvetica" panose="020B0604020202020204" pitchFamily="34" charset="0"/>
              <a:cs typeface="Helvetica" panose="020B0604020202020204" pitchFamily="34" charset="0"/>
            </a:endParaRPr>
          </a:p>
        </p:txBody>
      </p:sp>
      <p:pic>
        <p:nvPicPr>
          <p:cNvPr id="11" name="Image 10" descr="Une image contenant capture d’écran&#10;&#10;Description générée automatiquement">
            <a:extLst>
              <a:ext uri="{FF2B5EF4-FFF2-40B4-BE49-F238E27FC236}">
                <a16:creationId xmlns:a16="http://schemas.microsoft.com/office/drawing/2014/main" id="{9F799F66-7C26-4591-BF15-B12D7F749023}"/>
              </a:ext>
            </a:extLst>
          </p:cNvPr>
          <p:cNvPicPr>
            <a:picLocks noChangeAspect="1"/>
          </p:cNvPicPr>
          <p:nvPr/>
        </p:nvPicPr>
        <p:blipFill>
          <a:blip r:embed="rId2"/>
          <a:stretch>
            <a:fillRect/>
          </a:stretch>
        </p:blipFill>
        <p:spPr>
          <a:xfrm>
            <a:off x="3508917" y="2887115"/>
            <a:ext cx="5508702" cy="1877967"/>
          </a:xfrm>
          <a:prstGeom prst="rect">
            <a:avLst/>
          </a:prstGeom>
        </p:spPr>
      </p:pic>
      <p:pic>
        <p:nvPicPr>
          <p:cNvPr id="13" name="Image 12" descr="Une image contenant dessin&#10;&#10;Description générée automatiquement">
            <a:extLst>
              <a:ext uri="{FF2B5EF4-FFF2-40B4-BE49-F238E27FC236}">
                <a16:creationId xmlns:a16="http://schemas.microsoft.com/office/drawing/2014/main" id="{1C4A3A9B-F36B-4F8D-812E-9CD44DE4F579}"/>
              </a:ext>
            </a:extLst>
          </p:cNvPr>
          <p:cNvPicPr>
            <a:picLocks noChangeAspect="1"/>
          </p:cNvPicPr>
          <p:nvPr/>
        </p:nvPicPr>
        <p:blipFill>
          <a:blip r:embed="rId3"/>
          <a:stretch>
            <a:fillRect/>
          </a:stretch>
        </p:blipFill>
        <p:spPr>
          <a:xfrm>
            <a:off x="4549697" y="1006169"/>
            <a:ext cx="4467922" cy="1765404"/>
          </a:xfrm>
          <a:prstGeom prst="rect">
            <a:avLst/>
          </a:prstGeom>
        </p:spPr>
      </p:pic>
      <p:sp>
        <p:nvSpPr>
          <p:cNvPr id="7" name="Titre 1">
            <a:extLst>
              <a:ext uri="{FF2B5EF4-FFF2-40B4-BE49-F238E27FC236}">
                <a16:creationId xmlns:a16="http://schemas.microsoft.com/office/drawing/2014/main" id="{609B6C25-5589-408F-85A6-6FB5830F9A9E}"/>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fr-FR" sz="2400" dirty="0" err="1">
                <a:solidFill>
                  <a:schemeClr val="tx1">
                    <a:lumMod val="75000"/>
                  </a:schemeClr>
                </a:solidFill>
                <a:latin typeface="Helvetica" panose="020B0604020202020204" pitchFamily="34" charset="0"/>
                <a:cs typeface="Helvetica" panose="020B0604020202020204" pitchFamily="34" charset="0"/>
              </a:rPr>
              <a:t>Electromagnetism</a:t>
            </a:r>
            <a:endParaRPr lang="fr-FR" sz="2400" dirty="0">
              <a:solidFill>
                <a:schemeClr val="tx1">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14139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150 New Electricity Wallpaper Combination - Cameeron Web">
            <a:extLst>
              <a:ext uri="{FF2B5EF4-FFF2-40B4-BE49-F238E27FC236}">
                <a16:creationId xmlns:a16="http://schemas.microsoft.com/office/drawing/2014/main" id="{B0CDE593-3C21-431E-BCDB-FF49AC196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573" b="15350"/>
          <a:stretch/>
        </p:blipFill>
        <p:spPr bwMode="auto">
          <a:xfrm>
            <a:off x="4435870" y="1081082"/>
            <a:ext cx="4639556" cy="2740909"/>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9" name="Espace réservé du texte 2">
            <a:extLst>
              <a:ext uri="{FF2B5EF4-FFF2-40B4-BE49-F238E27FC236}">
                <a16:creationId xmlns:a16="http://schemas.microsoft.com/office/drawing/2014/main" id="{473036B3-7353-42C0-8C6B-63F07F5DD7BD}"/>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800" dirty="0" err="1">
                <a:solidFill>
                  <a:schemeClr val="tx1">
                    <a:lumMod val="85000"/>
                  </a:schemeClr>
                </a:solidFill>
                <a:latin typeface="Helvetica" panose="020B0604020202020204" pitchFamily="34" charset="0"/>
                <a:cs typeface="Helvetica" panose="020B0604020202020204" pitchFamily="34" charset="0"/>
              </a:rPr>
              <a:t>Resistors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Physic explication</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Ohm’s law</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Kirchhoff’s law</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Thermal dissipation</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Basic circuits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Parallel circuits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Series circuits</a:t>
            </a:r>
          </a:p>
        </p:txBody>
      </p:sp>
      <p:sp>
        <p:nvSpPr>
          <p:cNvPr id="10" name="Espace réservé du texte 2">
            <a:extLst>
              <a:ext uri="{FF2B5EF4-FFF2-40B4-BE49-F238E27FC236}">
                <a16:creationId xmlns:a16="http://schemas.microsoft.com/office/drawing/2014/main" id="{D630739E-BD60-4E89-94D5-6F173A329E8B}"/>
              </a:ext>
            </a:extLst>
          </p:cNvPr>
          <p:cNvSpPr>
            <a:spLocks noGrp="1"/>
          </p:cNvSpPr>
          <p:nvPr>
            <p:ph type="body" sz="quarter" idx="12"/>
          </p:nvPr>
        </p:nvSpPr>
        <p:spPr>
          <a:xfrm>
            <a:off x="74341" y="89867"/>
            <a:ext cx="802888" cy="802231"/>
          </a:xfrm>
        </p:spPr>
        <p:txBody>
          <a:bodyPr/>
          <a:lstStyle/>
          <a:p>
            <a:r>
              <a:rPr lang="fr-FR" sz="4400" dirty="0"/>
              <a:t>1|</a:t>
            </a:r>
          </a:p>
        </p:txBody>
      </p:sp>
      <p:sp>
        <p:nvSpPr>
          <p:cNvPr id="11" name="Espace réservé du texte 3">
            <a:extLst>
              <a:ext uri="{FF2B5EF4-FFF2-40B4-BE49-F238E27FC236}">
                <a16:creationId xmlns:a16="http://schemas.microsoft.com/office/drawing/2014/main" id="{C0595A5B-9E19-4BA6-859A-C8F5BF92054B}"/>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3300765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731441"/>
            <a:ext cx="2808000" cy="295207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a:t>
            </a:r>
          </a:p>
          <a:p>
            <a:r>
              <a:rPr lang="en-GB" b="1" dirty="0">
                <a:latin typeface="Helvetica" panose="020B0604020202020204" pitchFamily="34" charset="0"/>
                <a:cs typeface="Helvetica" panose="020B0604020202020204" pitchFamily="34" charset="0"/>
              </a:rPr>
              <a:t>A resistor </a:t>
            </a:r>
            <a:r>
              <a:rPr lang="en-GB" dirty="0">
                <a:latin typeface="Helvetica" panose="020B0604020202020204" pitchFamily="34" charset="0"/>
                <a:cs typeface="Helvetica" panose="020B0604020202020204" pitchFamily="34" charset="0"/>
              </a:rPr>
              <a:t>is a component that limits the amount of current passing through it. This limitation is made from a diameter reduction or change in material composition</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A resistor is noted R. His value is in Ohm</a:t>
            </a:r>
          </a:p>
        </p:txBody>
      </p:sp>
      <p:pic>
        <p:nvPicPr>
          <p:cNvPr id="7" name="Image 6" descr="Une image contenant horloge&#10;&#10;Description générée automatiquement">
            <a:extLst>
              <a:ext uri="{FF2B5EF4-FFF2-40B4-BE49-F238E27FC236}">
                <a16:creationId xmlns:a16="http://schemas.microsoft.com/office/drawing/2014/main" id="{98DE4454-6F69-45C8-A97F-D35F9EE5FCB9}"/>
              </a:ext>
            </a:extLst>
          </p:cNvPr>
          <p:cNvPicPr>
            <a:picLocks noChangeAspect="1"/>
          </p:cNvPicPr>
          <p:nvPr/>
        </p:nvPicPr>
        <p:blipFill>
          <a:blip r:embed="rId2"/>
          <a:stretch>
            <a:fillRect/>
          </a:stretch>
        </p:blipFill>
        <p:spPr>
          <a:xfrm>
            <a:off x="3654781" y="1010827"/>
            <a:ext cx="5170714" cy="3794915"/>
          </a:xfrm>
          <a:prstGeom prst="rect">
            <a:avLst/>
          </a:prstGeom>
        </p:spPr>
      </p:pic>
      <p:sp>
        <p:nvSpPr>
          <p:cNvPr id="9" name="Titre 1">
            <a:extLst>
              <a:ext uri="{FF2B5EF4-FFF2-40B4-BE49-F238E27FC236}">
                <a16:creationId xmlns:a16="http://schemas.microsoft.com/office/drawing/2014/main" id="{2CCA2DC6-B73F-482E-9144-FA35DD6C9D78}"/>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Resistors</a:t>
            </a:r>
          </a:p>
        </p:txBody>
      </p:sp>
      <p:sp>
        <p:nvSpPr>
          <p:cNvPr id="11" name="Espace réservé du texte 2">
            <a:extLst>
              <a:ext uri="{FF2B5EF4-FFF2-40B4-BE49-F238E27FC236}">
                <a16:creationId xmlns:a16="http://schemas.microsoft.com/office/drawing/2014/main" id="{181AD2A3-6798-4E24-AB2A-D24E38CC0348}"/>
              </a:ext>
            </a:extLst>
          </p:cNvPr>
          <p:cNvSpPr>
            <a:spLocks noGrp="1"/>
          </p:cNvSpPr>
          <p:nvPr>
            <p:ph type="body" sz="quarter" idx="12"/>
          </p:nvPr>
        </p:nvSpPr>
        <p:spPr>
          <a:xfrm>
            <a:off x="74341" y="89867"/>
            <a:ext cx="802888" cy="802231"/>
          </a:xfrm>
        </p:spPr>
        <p:txBody>
          <a:bodyPr/>
          <a:lstStyle/>
          <a:p>
            <a:r>
              <a:rPr lang="fr-FR" sz="4400" dirty="0"/>
              <a:t>1|</a:t>
            </a:r>
          </a:p>
        </p:txBody>
      </p:sp>
      <p:sp>
        <p:nvSpPr>
          <p:cNvPr id="12" name="Espace réservé du texte 3">
            <a:extLst>
              <a:ext uri="{FF2B5EF4-FFF2-40B4-BE49-F238E27FC236}">
                <a16:creationId xmlns:a16="http://schemas.microsoft.com/office/drawing/2014/main" id="{1662D15E-D18C-4B21-B123-756C83E92915}"/>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3723089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Resistor : une application de code couleur pour résistances • Domotique et  objets connectés à faire soi-même">
            <a:extLst>
              <a:ext uri="{FF2B5EF4-FFF2-40B4-BE49-F238E27FC236}">
                <a16:creationId xmlns:a16="http://schemas.microsoft.com/office/drawing/2014/main" id="{06135036-60CA-4215-8213-3B7225644D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625"/>
          <a:stretch/>
        </p:blipFill>
        <p:spPr bwMode="auto">
          <a:xfrm>
            <a:off x="5480138" y="344603"/>
            <a:ext cx="2813718" cy="4517018"/>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descr="Une image contenant texte, photo&#10;&#10;Description générée automatiquement">
            <a:extLst>
              <a:ext uri="{FF2B5EF4-FFF2-40B4-BE49-F238E27FC236}">
                <a16:creationId xmlns:a16="http://schemas.microsoft.com/office/drawing/2014/main" id="{058A4CFE-CAD9-42BB-BA24-FF4C2C986A28}"/>
              </a:ext>
            </a:extLst>
          </p:cNvPr>
          <p:cNvPicPr>
            <a:picLocks noChangeAspect="1"/>
          </p:cNvPicPr>
          <p:nvPr/>
        </p:nvPicPr>
        <p:blipFill>
          <a:blip r:embed="rId3"/>
          <a:stretch>
            <a:fillRect/>
          </a:stretch>
        </p:blipFill>
        <p:spPr>
          <a:xfrm>
            <a:off x="704672" y="1031031"/>
            <a:ext cx="3830590" cy="3830590"/>
          </a:xfrm>
          <a:prstGeom prst="rect">
            <a:avLst/>
          </a:prstGeom>
        </p:spPr>
      </p:pic>
      <p:sp>
        <p:nvSpPr>
          <p:cNvPr id="11" name="Espace réservé du texte 2">
            <a:extLst>
              <a:ext uri="{FF2B5EF4-FFF2-40B4-BE49-F238E27FC236}">
                <a16:creationId xmlns:a16="http://schemas.microsoft.com/office/drawing/2014/main" id="{BD38BE54-B4E6-4974-8EFA-5BDE1491398C}"/>
              </a:ext>
            </a:extLst>
          </p:cNvPr>
          <p:cNvSpPr>
            <a:spLocks noGrp="1"/>
          </p:cNvSpPr>
          <p:nvPr>
            <p:ph type="body" sz="quarter" idx="12"/>
          </p:nvPr>
        </p:nvSpPr>
        <p:spPr>
          <a:xfrm>
            <a:off x="74341" y="89867"/>
            <a:ext cx="802888" cy="802231"/>
          </a:xfrm>
        </p:spPr>
        <p:txBody>
          <a:bodyPr/>
          <a:lstStyle/>
          <a:p>
            <a:r>
              <a:rPr lang="fr-FR" sz="4400" dirty="0"/>
              <a:t>1|</a:t>
            </a:r>
          </a:p>
        </p:txBody>
      </p:sp>
      <p:sp>
        <p:nvSpPr>
          <p:cNvPr id="12" name="Espace réservé du texte 3">
            <a:extLst>
              <a:ext uri="{FF2B5EF4-FFF2-40B4-BE49-F238E27FC236}">
                <a16:creationId xmlns:a16="http://schemas.microsoft.com/office/drawing/2014/main" id="{419074F7-4901-4CFF-883B-34DD5490031B}"/>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1225955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3106612" cy="264745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The Ohm law </a:t>
            </a:r>
            <a:r>
              <a:rPr lang="en-GB" dirty="0">
                <a:latin typeface="Helvetica" panose="020B0604020202020204" pitchFamily="34" charset="0"/>
                <a:cs typeface="Helvetica" panose="020B0604020202020204" pitchFamily="34" charset="0"/>
              </a:rPr>
              <a:t>is a linear relation between the value of a resistor, the current, and the voltage.</a:t>
            </a:r>
          </a:p>
          <a:p>
            <a:r>
              <a:rPr lang="en-GB" dirty="0">
                <a:latin typeface="Helvetica" panose="020B0604020202020204" pitchFamily="34" charset="0"/>
                <a:cs typeface="Helvetica" panose="020B0604020202020204" pitchFamily="34" charset="0"/>
              </a:rPr>
              <a:t>U = R x I</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U represents the entering voltage. It is not affected by the resistor value.</a:t>
            </a:r>
          </a:p>
        </p:txBody>
      </p:sp>
      <p:pic>
        <p:nvPicPr>
          <p:cNvPr id="7" name="Image 6" descr="Une image contenant dessin&#10;&#10;Description générée automatiquement">
            <a:extLst>
              <a:ext uri="{FF2B5EF4-FFF2-40B4-BE49-F238E27FC236}">
                <a16:creationId xmlns:a16="http://schemas.microsoft.com/office/drawing/2014/main" id="{F9E9D32A-9B7C-4B30-8C65-7AFBDBEDE153}"/>
              </a:ext>
            </a:extLst>
          </p:cNvPr>
          <p:cNvPicPr>
            <a:picLocks noChangeAspect="1"/>
          </p:cNvPicPr>
          <p:nvPr/>
        </p:nvPicPr>
        <p:blipFill>
          <a:blip r:embed="rId2"/>
          <a:stretch>
            <a:fillRect/>
          </a:stretch>
        </p:blipFill>
        <p:spPr>
          <a:xfrm>
            <a:off x="4607356" y="916961"/>
            <a:ext cx="4218139" cy="3936930"/>
          </a:xfrm>
          <a:prstGeom prst="rect">
            <a:avLst/>
          </a:prstGeom>
        </p:spPr>
      </p:pic>
      <p:sp>
        <p:nvSpPr>
          <p:cNvPr id="10" name="Titre 1">
            <a:extLst>
              <a:ext uri="{FF2B5EF4-FFF2-40B4-BE49-F238E27FC236}">
                <a16:creationId xmlns:a16="http://schemas.microsoft.com/office/drawing/2014/main" id="{8A03370C-5CF0-4113-9F29-043F0668351E}"/>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Ohm’s law</a:t>
            </a:r>
          </a:p>
        </p:txBody>
      </p:sp>
      <p:sp>
        <p:nvSpPr>
          <p:cNvPr id="12" name="Espace réservé du texte 2">
            <a:extLst>
              <a:ext uri="{FF2B5EF4-FFF2-40B4-BE49-F238E27FC236}">
                <a16:creationId xmlns:a16="http://schemas.microsoft.com/office/drawing/2014/main" id="{69218A10-6BCD-462E-8671-4318314B493D}"/>
              </a:ext>
            </a:extLst>
          </p:cNvPr>
          <p:cNvSpPr>
            <a:spLocks noGrp="1"/>
          </p:cNvSpPr>
          <p:nvPr>
            <p:ph type="body" sz="quarter" idx="12"/>
          </p:nvPr>
        </p:nvSpPr>
        <p:spPr>
          <a:xfrm>
            <a:off x="74341" y="89867"/>
            <a:ext cx="802888" cy="802231"/>
          </a:xfrm>
        </p:spPr>
        <p:txBody>
          <a:bodyPr/>
          <a:lstStyle/>
          <a:p>
            <a:r>
              <a:rPr lang="fr-FR" sz="4400" dirty="0"/>
              <a:t>1|</a:t>
            </a:r>
          </a:p>
        </p:txBody>
      </p:sp>
      <p:sp>
        <p:nvSpPr>
          <p:cNvPr id="13" name="Espace réservé du texte 3">
            <a:extLst>
              <a:ext uri="{FF2B5EF4-FFF2-40B4-BE49-F238E27FC236}">
                <a16:creationId xmlns:a16="http://schemas.microsoft.com/office/drawing/2014/main" id="{88BD6312-C6C5-45A8-A876-A8888A3065FF}"/>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pic>
        <p:nvPicPr>
          <p:cNvPr id="1026" name="Picture 2" descr="Loi d&amp;#39;Ohm dans une résistance pure : U=RI">
            <a:extLst>
              <a:ext uri="{FF2B5EF4-FFF2-40B4-BE49-F238E27FC236}">
                <a16:creationId xmlns:a16="http://schemas.microsoft.com/office/drawing/2014/main" id="{6907E450-A301-49CD-8757-AA7538345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05" y="3471746"/>
            <a:ext cx="3769800" cy="1407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555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509133"/>
            <a:ext cx="2808000" cy="306251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Kirchhoff’s law</a:t>
            </a:r>
            <a:r>
              <a:rPr lang="en-GB" dirty="0">
                <a:latin typeface="Helvetica" panose="020B0604020202020204" pitchFamily="34" charset="0"/>
                <a:cs typeface="Helvetica" panose="020B0604020202020204" pitchFamily="34" charset="0"/>
              </a:rPr>
              <a:t>, or node law, represents the balance will of electricity. It says that in a close loop, all current value added is equal to 0.</a:t>
            </a:r>
            <a:endParaRPr lang="en-GB" sz="2000"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V1 = V2 + V3 + V4</a:t>
            </a:r>
          </a:p>
          <a:p>
            <a:r>
              <a:rPr lang="en-GB" dirty="0">
                <a:latin typeface="Helvetica" panose="020B0604020202020204" pitchFamily="34" charset="0"/>
                <a:cs typeface="Helvetica" panose="020B0604020202020204" pitchFamily="34" charset="0"/>
              </a:rPr>
              <a:t>V4 + V2 + V3 – V1 = 0</a:t>
            </a:r>
          </a:p>
          <a:p>
            <a:endParaRPr lang="en-GB" dirty="0">
              <a:latin typeface="Helvetica" panose="020B0604020202020204" pitchFamily="34" charset="0"/>
              <a:cs typeface="Helvetica" panose="020B0604020202020204" pitchFamily="34" charset="0"/>
            </a:endParaRPr>
          </a:p>
          <a:p>
            <a:r>
              <a:rPr lang="en-GB" sz="1800" dirty="0">
                <a:solidFill>
                  <a:schemeClr val="accent1"/>
                </a:solidFill>
                <a:latin typeface="Helvetica" panose="020B0604020202020204" pitchFamily="34" charset="0"/>
                <a:cs typeface="Helvetica" panose="020B0604020202020204" pitchFamily="34" charset="0"/>
              </a:rPr>
              <a:t>Example :</a:t>
            </a:r>
          </a:p>
          <a:p>
            <a:r>
              <a:rPr lang="en-GB" dirty="0">
                <a:latin typeface="Helvetica" panose="020B0604020202020204" pitchFamily="34" charset="0"/>
                <a:cs typeface="Helvetica" panose="020B0604020202020204" pitchFamily="34" charset="0"/>
              </a:rPr>
              <a:t>V1 = 7v</a:t>
            </a:r>
          </a:p>
          <a:p>
            <a:r>
              <a:rPr lang="en-GB" dirty="0">
                <a:latin typeface="Helvetica" panose="020B0604020202020204" pitchFamily="34" charset="0"/>
                <a:cs typeface="Helvetica" panose="020B0604020202020204" pitchFamily="34" charset="0"/>
              </a:rPr>
              <a:t>V2 = 4v</a:t>
            </a:r>
          </a:p>
          <a:p>
            <a:r>
              <a:rPr lang="en-GB" dirty="0">
                <a:latin typeface="Helvetica" panose="020B0604020202020204" pitchFamily="34" charset="0"/>
                <a:cs typeface="Helvetica" panose="020B0604020202020204" pitchFamily="34" charset="0"/>
              </a:rPr>
              <a:t>V4 = 1.5v</a:t>
            </a:r>
          </a:p>
          <a:p>
            <a:r>
              <a:rPr lang="en-GB" dirty="0">
                <a:latin typeface="Helvetica" panose="020B0604020202020204" pitchFamily="34" charset="0"/>
                <a:cs typeface="Helvetica" panose="020B0604020202020204" pitchFamily="34" charset="0"/>
              </a:rPr>
              <a:t>V3 = ?</a:t>
            </a:r>
          </a:p>
          <a:p>
            <a:endParaRPr lang="fr-FR" sz="2000" dirty="0">
              <a:latin typeface="Helvetica" panose="020B0604020202020204" pitchFamily="34" charset="0"/>
              <a:cs typeface="Helvetica" panose="020B0604020202020204" pitchFamily="34" charset="0"/>
            </a:endParaRPr>
          </a:p>
          <a:p>
            <a:endParaRPr lang="fr-FR" sz="2000" dirty="0">
              <a:latin typeface="Helvetica" panose="020B0604020202020204" pitchFamily="34" charset="0"/>
              <a:cs typeface="Helvetica" panose="020B0604020202020204" pitchFamily="34" charset="0"/>
            </a:endParaRPr>
          </a:p>
        </p:txBody>
      </p:sp>
      <p:pic>
        <p:nvPicPr>
          <p:cNvPr id="14338" name="Picture 2" descr="schéma d'un circuit électrique illustrant la loi des mailles">
            <a:extLst>
              <a:ext uri="{FF2B5EF4-FFF2-40B4-BE49-F238E27FC236}">
                <a16:creationId xmlns:a16="http://schemas.microsoft.com/office/drawing/2014/main" id="{CB475C6D-F261-4258-9992-88A5A020830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15829" y="1236767"/>
            <a:ext cx="4809666" cy="360725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4404F07B-9E65-4E78-98E1-27AE51FA35B4}"/>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Kirchhoff’s law</a:t>
            </a:r>
          </a:p>
        </p:txBody>
      </p:sp>
      <p:sp>
        <p:nvSpPr>
          <p:cNvPr id="11" name="Espace réservé du texte 2">
            <a:extLst>
              <a:ext uri="{FF2B5EF4-FFF2-40B4-BE49-F238E27FC236}">
                <a16:creationId xmlns:a16="http://schemas.microsoft.com/office/drawing/2014/main" id="{86AF3A41-F8A0-4492-8375-98866F114AF4}"/>
              </a:ext>
            </a:extLst>
          </p:cNvPr>
          <p:cNvSpPr>
            <a:spLocks noGrp="1"/>
          </p:cNvSpPr>
          <p:nvPr>
            <p:ph type="body" sz="quarter" idx="12"/>
          </p:nvPr>
        </p:nvSpPr>
        <p:spPr>
          <a:xfrm>
            <a:off x="74341" y="89867"/>
            <a:ext cx="802888" cy="802231"/>
          </a:xfrm>
        </p:spPr>
        <p:txBody>
          <a:bodyPr/>
          <a:lstStyle/>
          <a:p>
            <a:r>
              <a:rPr lang="fr-FR" sz="4400" dirty="0"/>
              <a:t>1|</a:t>
            </a:r>
          </a:p>
        </p:txBody>
      </p:sp>
      <p:sp>
        <p:nvSpPr>
          <p:cNvPr id="12" name="Espace réservé du texte 3">
            <a:extLst>
              <a:ext uri="{FF2B5EF4-FFF2-40B4-BE49-F238E27FC236}">
                <a16:creationId xmlns:a16="http://schemas.microsoft.com/office/drawing/2014/main" id="{44914257-73E3-4CDD-A6B1-279C8A5997EB}"/>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3571865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3352918" cy="344200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The thermal dissipation </a:t>
            </a:r>
            <a:r>
              <a:rPr lang="en-GB" dirty="0">
                <a:latin typeface="Helvetica" panose="020B0604020202020204" pitchFamily="34" charset="0"/>
                <a:cs typeface="Helvetica" panose="020B0604020202020204" pitchFamily="34" charset="0"/>
              </a:rPr>
              <a:t>represents the heat produce by a component. This heat comes from the activity of the component, using electricity. Resistors produce a lot of heat. The formula to calculate it is a derivate of Ohm’s law.</a:t>
            </a:r>
          </a:p>
          <a:p>
            <a:endParaRPr lang="en-GB" sz="2000"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Ohm’s Law :</a:t>
            </a:r>
          </a:p>
          <a:p>
            <a:pPr marL="342900" indent="-342900">
              <a:buFontTx/>
              <a:buChar char="-"/>
            </a:pPr>
            <a:r>
              <a:rPr lang="en-GB" dirty="0">
                <a:latin typeface="Helvetica" panose="020B0604020202020204" pitchFamily="34" charset="0"/>
                <a:cs typeface="Helvetica" panose="020B0604020202020204" pitchFamily="34" charset="0"/>
              </a:rPr>
              <a:t>U = R x I</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Power Loss :</a:t>
            </a:r>
          </a:p>
          <a:p>
            <a:pPr marL="342900" indent="-342900">
              <a:buFontTx/>
              <a:buChar char="-"/>
            </a:pPr>
            <a:r>
              <a:rPr lang="en-GB" dirty="0">
                <a:latin typeface="Helvetica" panose="020B0604020202020204" pitchFamily="34" charset="0"/>
                <a:cs typeface="Helvetica" panose="020B0604020202020204" pitchFamily="34" charset="0"/>
              </a:rPr>
              <a:t>P = U x I</a:t>
            </a:r>
          </a:p>
          <a:p>
            <a:pPr marL="342900" indent="-342900">
              <a:buFontTx/>
              <a:buChar char="-"/>
            </a:pPr>
            <a:r>
              <a:rPr lang="en-GB" dirty="0">
                <a:latin typeface="Helvetica" panose="020B0604020202020204" pitchFamily="34" charset="0"/>
                <a:cs typeface="Helvetica" panose="020B0604020202020204" pitchFamily="34" charset="0"/>
              </a:rPr>
              <a:t>P = I² x R</a:t>
            </a:r>
          </a:p>
          <a:p>
            <a:pPr marL="342900" indent="-342900">
              <a:buFontTx/>
              <a:buChar char="-"/>
            </a:pPr>
            <a:r>
              <a:rPr lang="en-GB" dirty="0">
                <a:latin typeface="Helvetica" panose="020B0604020202020204" pitchFamily="34" charset="0"/>
                <a:cs typeface="Helvetica" panose="020B0604020202020204" pitchFamily="34" charset="0"/>
              </a:rPr>
              <a:t>P = U² / R</a:t>
            </a:r>
          </a:p>
          <a:p>
            <a:endParaRPr lang="fr-FR" sz="2000" dirty="0">
              <a:latin typeface="Helvetica" panose="020B0604020202020204" pitchFamily="34" charset="0"/>
              <a:cs typeface="Helvetica" panose="020B0604020202020204" pitchFamily="34" charset="0"/>
            </a:endParaRPr>
          </a:p>
        </p:txBody>
      </p:sp>
      <p:pic>
        <p:nvPicPr>
          <p:cNvPr id="7" name="Image 6" descr="Une image contenant objet, horloge&#10;&#10;Description générée automatiquement">
            <a:extLst>
              <a:ext uri="{FF2B5EF4-FFF2-40B4-BE49-F238E27FC236}">
                <a16:creationId xmlns:a16="http://schemas.microsoft.com/office/drawing/2014/main" id="{ED324DD7-800C-4255-9379-0C1820FA0A4D}"/>
              </a:ext>
            </a:extLst>
          </p:cNvPr>
          <p:cNvPicPr>
            <a:picLocks noChangeAspect="1"/>
          </p:cNvPicPr>
          <p:nvPr/>
        </p:nvPicPr>
        <p:blipFill rotWithShape="1">
          <a:blip r:embed="rId2"/>
          <a:srcRect l="2094" t="11985" r="2375" b="10888"/>
          <a:stretch/>
        </p:blipFill>
        <p:spPr>
          <a:xfrm>
            <a:off x="3941618" y="1213047"/>
            <a:ext cx="4883877" cy="2950674"/>
          </a:xfrm>
          <a:prstGeom prst="rect">
            <a:avLst/>
          </a:prstGeom>
        </p:spPr>
      </p:pic>
      <p:sp>
        <p:nvSpPr>
          <p:cNvPr id="9" name="Titre 1">
            <a:extLst>
              <a:ext uri="{FF2B5EF4-FFF2-40B4-BE49-F238E27FC236}">
                <a16:creationId xmlns:a16="http://schemas.microsoft.com/office/drawing/2014/main" id="{06E57CB0-4ECE-441C-B952-880FD82BDC49}"/>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Thermal dissipation</a:t>
            </a:r>
          </a:p>
        </p:txBody>
      </p:sp>
      <p:sp>
        <p:nvSpPr>
          <p:cNvPr id="11" name="Espace réservé du texte 2">
            <a:extLst>
              <a:ext uri="{FF2B5EF4-FFF2-40B4-BE49-F238E27FC236}">
                <a16:creationId xmlns:a16="http://schemas.microsoft.com/office/drawing/2014/main" id="{45F352DD-A769-4A19-8CD6-070758283B1F}"/>
              </a:ext>
            </a:extLst>
          </p:cNvPr>
          <p:cNvSpPr>
            <a:spLocks noGrp="1"/>
          </p:cNvSpPr>
          <p:nvPr>
            <p:ph type="body" sz="quarter" idx="12"/>
          </p:nvPr>
        </p:nvSpPr>
        <p:spPr>
          <a:xfrm>
            <a:off x="74341" y="89867"/>
            <a:ext cx="802888" cy="802231"/>
          </a:xfrm>
        </p:spPr>
        <p:txBody>
          <a:bodyPr/>
          <a:lstStyle/>
          <a:p>
            <a:r>
              <a:rPr lang="fr-FR" sz="4400" dirty="0"/>
              <a:t>1|</a:t>
            </a:r>
          </a:p>
        </p:txBody>
      </p:sp>
      <p:sp>
        <p:nvSpPr>
          <p:cNvPr id="12" name="Espace réservé du texte 3">
            <a:extLst>
              <a:ext uri="{FF2B5EF4-FFF2-40B4-BE49-F238E27FC236}">
                <a16:creationId xmlns:a16="http://schemas.microsoft.com/office/drawing/2014/main" id="{618C84B8-11B4-437C-8409-EEEF897BA965}"/>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4221001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horloge&#10;&#10;Description générée automatiquement">
            <a:extLst>
              <a:ext uri="{FF2B5EF4-FFF2-40B4-BE49-F238E27FC236}">
                <a16:creationId xmlns:a16="http://schemas.microsoft.com/office/drawing/2014/main" id="{7CCA1DD3-2418-4563-BA1F-67DED89E99A6}"/>
              </a:ext>
            </a:extLst>
          </p:cNvPr>
          <p:cNvPicPr>
            <a:picLocks noChangeAspect="1"/>
          </p:cNvPicPr>
          <p:nvPr/>
        </p:nvPicPr>
        <p:blipFill rotWithShape="1">
          <a:blip r:embed="rId2"/>
          <a:srcRect l="3509" t="11719" b="4676"/>
          <a:stretch/>
        </p:blipFill>
        <p:spPr>
          <a:xfrm>
            <a:off x="5479473" y="499441"/>
            <a:ext cx="3306489" cy="1827330"/>
          </a:xfrm>
          <a:prstGeom prst="rect">
            <a:avLst/>
          </a:prstGeom>
        </p:spPr>
      </p:pic>
      <p:pic>
        <p:nvPicPr>
          <p:cNvPr id="11" name="Image 10" descr="Une image contenant objet, horloge&#10;&#10;Description générée automatiquement">
            <a:extLst>
              <a:ext uri="{FF2B5EF4-FFF2-40B4-BE49-F238E27FC236}">
                <a16:creationId xmlns:a16="http://schemas.microsoft.com/office/drawing/2014/main" id="{2554C1AE-730D-4AED-B77E-0841613B5A35}"/>
              </a:ext>
            </a:extLst>
          </p:cNvPr>
          <p:cNvPicPr>
            <a:picLocks noChangeAspect="1"/>
          </p:cNvPicPr>
          <p:nvPr/>
        </p:nvPicPr>
        <p:blipFill rotWithShape="1">
          <a:blip r:embed="rId3"/>
          <a:srcRect l="2861" t="5297"/>
          <a:stretch/>
        </p:blipFill>
        <p:spPr>
          <a:xfrm>
            <a:off x="5479473" y="2915920"/>
            <a:ext cx="3306489" cy="1969352"/>
          </a:xfrm>
          <a:prstGeom prst="rect">
            <a:avLst/>
          </a:prstGeom>
        </p:spPr>
      </p:pic>
      <p:pic>
        <p:nvPicPr>
          <p:cNvPr id="13" name="Image 12" descr="Une image contenant objet, horloge&#10;&#10;Description générée automatiquement">
            <a:extLst>
              <a:ext uri="{FF2B5EF4-FFF2-40B4-BE49-F238E27FC236}">
                <a16:creationId xmlns:a16="http://schemas.microsoft.com/office/drawing/2014/main" id="{9537965D-43CC-473E-A881-2EA2E98E02F1}"/>
              </a:ext>
            </a:extLst>
          </p:cNvPr>
          <p:cNvPicPr>
            <a:picLocks noChangeAspect="1"/>
          </p:cNvPicPr>
          <p:nvPr/>
        </p:nvPicPr>
        <p:blipFill>
          <a:blip r:embed="rId4"/>
          <a:stretch>
            <a:fillRect/>
          </a:stretch>
        </p:blipFill>
        <p:spPr>
          <a:xfrm>
            <a:off x="877229" y="1986358"/>
            <a:ext cx="3577007" cy="2943107"/>
          </a:xfrm>
          <a:prstGeom prst="rect">
            <a:avLst/>
          </a:prstGeom>
        </p:spPr>
      </p:pic>
      <p:sp>
        <p:nvSpPr>
          <p:cNvPr id="14" name="Espace réservé du texte 2">
            <a:extLst>
              <a:ext uri="{FF2B5EF4-FFF2-40B4-BE49-F238E27FC236}">
                <a16:creationId xmlns:a16="http://schemas.microsoft.com/office/drawing/2014/main" id="{3EF93C50-D139-434E-8822-80FF0A65001B}"/>
              </a:ext>
            </a:extLst>
          </p:cNvPr>
          <p:cNvSpPr txBox="1">
            <a:spLocks/>
          </p:cNvSpPr>
          <p:nvPr/>
        </p:nvSpPr>
        <p:spPr>
          <a:xfrm>
            <a:off x="1843167" y="1577111"/>
            <a:ext cx="1645129" cy="46258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err="1">
                <a:latin typeface="Helvetica" panose="020B0604020202020204" pitchFamily="34" charset="0"/>
                <a:cs typeface="Helvetica" panose="020B0604020202020204" pitchFamily="34" charset="0"/>
              </a:rPr>
              <a:t>Series</a:t>
            </a:r>
            <a:r>
              <a:rPr lang="fr-FR" sz="2000" dirty="0">
                <a:latin typeface="Helvetica" panose="020B0604020202020204" pitchFamily="34" charset="0"/>
                <a:cs typeface="Helvetica" panose="020B0604020202020204" pitchFamily="34" charset="0"/>
              </a:rPr>
              <a:t> circuit</a:t>
            </a:r>
          </a:p>
        </p:txBody>
      </p:sp>
      <p:sp>
        <p:nvSpPr>
          <p:cNvPr id="15" name="Espace réservé du texte 2">
            <a:extLst>
              <a:ext uri="{FF2B5EF4-FFF2-40B4-BE49-F238E27FC236}">
                <a16:creationId xmlns:a16="http://schemas.microsoft.com/office/drawing/2014/main" id="{076B6BBF-D953-4D26-A757-E6472E1D6568}"/>
              </a:ext>
            </a:extLst>
          </p:cNvPr>
          <p:cNvSpPr txBox="1">
            <a:spLocks/>
          </p:cNvSpPr>
          <p:nvPr/>
        </p:nvSpPr>
        <p:spPr>
          <a:xfrm>
            <a:off x="6371003" y="114729"/>
            <a:ext cx="1773607" cy="46258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err="1">
                <a:latin typeface="Helvetica" panose="020B0604020202020204" pitchFamily="34" charset="0"/>
                <a:cs typeface="Helvetica" panose="020B0604020202020204" pitchFamily="34" charset="0"/>
              </a:rPr>
              <a:t>Parallel</a:t>
            </a:r>
            <a:r>
              <a:rPr lang="fr-FR" sz="2000" dirty="0">
                <a:latin typeface="Helvetica" panose="020B0604020202020204" pitchFamily="34" charset="0"/>
                <a:cs typeface="Helvetica" panose="020B0604020202020204" pitchFamily="34" charset="0"/>
              </a:rPr>
              <a:t> circuit</a:t>
            </a:r>
          </a:p>
        </p:txBody>
      </p:sp>
      <p:sp>
        <p:nvSpPr>
          <p:cNvPr id="16" name="Espace réservé du texte 2">
            <a:extLst>
              <a:ext uri="{FF2B5EF4-FFF2-40B4-BE49-F238E27FC236}">
                <a16:creationId xmlns:a16="http://schemas.microsoft.com/office/drawing/2014/main" id="{21C4D38A-D415-4CC4-B46B-389CB4B2F4E9}"/>
              </a:ext>
            </a:extLst>
          </p:cNvPr>
          <p:cNvSpPr txBox="1">
            <a:spLocks/>
          </p:cNvSpPr>
          <p:nvPr/>
        </p:nvSpPr>
        <p:spPr>
          <a:xfrm>
            <a:off x="6429273" y="2510668"/>
            <a:ext cx="1657066" cy="46258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err="1">
                <a:latin typeface="Helvetica" panose="020B0604020202020204" pitchFamily="34" charset="0"/>
                <a:cs typeface="Helvetica" panose="020B0604020202020204" pitchFamily="34" charset="0"/>
              </a:rPr>
              <a:t>Hybrid</a:t>
            </a:r>
            <a:r>
              <a:rPr lang="fr-FR" sz="2000" dirty="0">
                <a:latin typeface="Helvetica" panose="020B0604020202020204" pitchFamily="34" charset="0"/>
                <a:cs typeface="Helvetica" panose="020B0604020202020204" pitchFamily="34" charset="0"/>
              </a:rPr>
              <a:t> circuit</a:t>
            </a:r>
          </a:p>
        </p:txBody>
      </p:sp>
      <p:sp>
        <p:nvSpPr>
          <p:cNvPr id="12" name="Titre 1">
            <a:extLst>
              <a:ext uri="{FF2B5EF4-FFF2-40B4-BE49-F238E27FC236}">
                <a16:creationId xmlns:a16="http://schemas.microsoft.com/office/drawing/2014/main" id="{D3AFF659-F5C3-49DE-B7A8-BF56BD2EB1F6}"/>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Basic circuit</a:t>
            </a:r>
          </a:p>
        </p:txBody>
      </p:sp>
      <p:sp>
        <p:nvSpPr>
          <p:cNvPr id="17" name="Espace réservé du texte 2">
            <a:extLst>
              <a:ext uri="{FF2B5EF4-FFF2-40B4-BE49-F238E27FC236}">
                <a16:creationId xmlns:a16="http://schemas.microsoft.com/office/drawing/2014/main" id="{145A9DA0-1B18-4F5A-9699-F8D8C5F051D7}"/>
              </a:ext>
            </a:extLst>
          </p:cNvPr>
          <p:cNvSpPr>
            <a:spLocks noGrp="1"/>
          </p:cNvSpPr>
          <p:nvPr>
            <p:ph type="body" sz="quarter" idx="12"/>
          </p:nvPr>
        </p:nvSpPr>
        <p:spPr>
          <a:xfrm>
            <a:off x="74341" y="89867"/>
            <a:ext cx="802888" cy="802231"/>
          </a:xfrm>
        </p:spPr>
        <p:txBody>
          <a:bodyPr/>
          <a:lstStyle/>
          <a:p>
            <a:r>
              <a:rPr lang="fr-FR" sz="4400" dirty="0"/>
              <a:t>1|</a:t>
            </a:r>
          </a:p>
        </p:txBody>
      </p:sp>
      <p:sp>
        <p:nvSpPr>
          <p:cNvPr id="18" name="Espace réservé du texte 3">
            <a:extLst>
              <a:ext uri="{FF2B5EF4-FFF2-40B4-BE49-F238E27FC236}">
                <a16:creationId xmlns:a16="http://schemas.microsoft.com/office/drawing/2014/main" id="{504C7170-DF9F-4A21-95D2-CBEBD5D0B118}"/>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494325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texte 3">
            <a:extLst>
              <a:ext uri="{FF2B5EF4-FFF2-40B4-BE49-F238E27FC236}">
                <a16:creationId xmlns:a16="http://schemas.microsoft.com/office/drawing/2014/main" id="{D6DCF523-3E24-4DB4-BA27-2C872817BC8A}"/>
              </a:ext>
            </a:extLst>
          </p:cNvPr>
          <p:cNvSpPr txBox="1">
            <a:spLocks/>
          </p:cNvSpPr>
          <p:nvPr/>
        </p:nvSpPr>
        <p:spPr>
          <a:xfrm>
            <a:off x="196871" y="547123"/>
            <a:ext cx="3888326" cy="891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l" rtl="0" eaLnBrk="1" hangingPunct="1">
              <a:lnSpc>
                <a:spcPct val="115000"/>
              </a:lnSpc>
              <a:spcBef>
                <a:spcPts val="0"/>
              </a:spcBef>
              <a:spcAft>
                <a:spcPts val="0"/>
              </a:spcAft>
              <a:buClr>
                <a:schemeClr val="dk2"/>
              </a:buClr>
              <a:buSzPts val="1800"/>
              <a:buFont typeface="Arial"/>
              <a:buNone/>
              <a:defRPr sz="2000" b="0" i="0" u="none" strike="noStrike" cap="none">
                <a:solidFill>
                  <a:schemeClr val="accent1"/>
                </a:solidFill>
                <a:latin typeface="+mj-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fr-FR" sz="4400" dirty="0"/>
              <a:t>Fundamentals</a:t>
            </a:r>
          </a:p>
          <a:p>
            <a:endParaRPr lang="fr-FR" dirty="0"/>
          </a:p>
        </p:txBody>
      </p:sp>
      <p:sp>
        <p:nvSpPr>
          <p:cNvPr id="5" name="Espace réservé du texte 2">
            <a:extLst>
              <a:ext uri="{FF2B5EF4-FFF2-40B4-BE49-F238E27FC236}">
                <a16:creationId xmlns:a16="http://schemas.microsoft.com/office/drawing/2014/main" id="{FD9F6364-1FAD-4807-A832-8FD0BC5647FC}"/>
              </a:ext>
            </a:extLst>
          </p:cNvPr>
          <p:cNvSpPr txBox="1">
            <a:spLocks/>
          </p:cNvSpPr>
          <p:nvPr/>
        </p:nvSpPr>
        <p:spPr>
          <a:xfrm>
            <a:off x="315702" y="1533509"/>
            <a:ext cx="4497659" cy="306286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tx1"/>
              </a:buClr>
              <a:buFont typeface="Arial" panose="020B0604020202020204" pitchFamily="34" charset="0"/>
              <a:buChar char="•"/>
            </a:pPr>
            <a:r>
              <a:rPr lang="en-GB" sz="2800" dirty="0">
                <a:latin typeface="Helvetica" panose="020B0604020202020204" pitchFamily="34" charset="0"/>
                <a:cs typeface="Helvetica" panose="020B0604020202020204" pitchFamily="34" charset="0"/>
              </a:rPr>
              <a:t>Electricity Principles</a:t>
            </a:r>
            <a:endParaRPr lang="fr-FR" sz="2800" dirty="0">
              <a:solidFill>
                <a:schemeClr val="tx1">
                  <a:lumMod val="85000"/>
                </a:schemeClr>
              </a:solidFill>
              <a:latin typeface="Helvetica" panose="020B0604020202020204" pitchFamily="34" charset="0"/>
              <a:cs typeface="Helvetica" panose="020B0604020202020204" pitchFamily="34" charset="0"/>
            </a:endParaRPr>
          </a:p>
          <a:p>
            <a:pPr marL="457200" indent="-457200">
              <a:buClr>
                <a:schemeClr val="tx1"/>
              </a:buClr>
              <a:buFont typeface="Arial" panose="020B0604020202020204" pitchFamily="34" charset="0"/>
              <a:buChar char="•"/>
            </a:pPr>
            <a:r>
              <a:rPr lang="fr-FR" sz="2800" dirty="0">
                <a:latin typeface="Helvetica" panose="020B0604020202020204" pitchFamily="34" charset="0"/>
                <a:cs typeface="Helvetica" panose="020B0604020202020204" pitchFamily="34" charset="0"/>
              </a:rPr>
              <a:t>Physical Implications</a:t>
            </a:r>
            <a:endParaRPr lang="fr-FR" sz="2800" dirty="0">
              <a:solidFill>
                <a:schemeClr val="accent1"/>
              </a:solidFill>
              <a:latin typeface="Helvetica" panose="020B0604020202020204" pitchFamily="34" charset="0"/>
              <a:cs typeface="Helvetica" panose="020B0604020202020204" pitchFamily="34" charset="0"/>
            </a:endParaRPr>
          </a:p>
          <a:p>
            <a:pPr marL="457200" indent="-457200">
              <a:buClr>
                <a:schemeClr val="tx1"/>
              </a:buClr>
              <a:buFont typeface="Arial" panose="020B0604020202020204" pitchFamily="34" charset="0"/>
              <a:buChar char="•"/>
            </a:pPr>
            <a:r>
              <a:rPr lang="fr-FR" sz="2800" dirty="0">
                <a:latin typeface="Helvetica" panose="020B0604020202020204" pitchFamily="34" charset="0"/>
                <a:cs typeface="Helvetica" panose="020B0604020202020204" pitchFamily="34" charset="0"/>
              </a:rPr>
              <a:t>Passive Components</a:t>
            </a:r>
          </a:p>
          <a:p>
            <a:pPr marL="457200" indent="-457200">
              <a:buClr>
                <a:schemeClr val="tx1"/>
              </a:buClr>
              <a:buFont typeface="Arial" panose="020B0604020202020204" pitchFamily="34" charset="0"/>
              <a:buChar char="•"/>
            </a:pPr>
            <a:r>
              <a:rPr lang="fr-FR" sz="2800" dirty="0" err="1">
                <a:latin typeface="Helvetica" panose="020B0604020202020204" pitchFamily="34" charset="0"/>
                <a:cs typeface="Helvetica" panose="020B0604020202020204" pitchFamily="34" charset="0"/>
              </a:rPr>
              <a:t>Resistors</a:t>
            </a:r>
            <a:endParaRPr lang="fr-FR" sz="2800" dirty="0">
              <a:latin typeface="Helvetica" panose="020B0604020202020204" pitchFamily="34" charset="0"/>
              <a:cs typeface="Helvetica" panose="020B0604020202020204" pitchFamily="34" charset="0"/>
            </a:endParaRPr>
          </a:p>
          <a:p>
            <a:pPr marL="457200" indent="-457200">
              <a:buClr>
                <a:schemeClr val="tx1"/>
              </a:buClr>
              <a:buFont typeface="Arial" panose="020B0604020202020204" pitchFamily="34" charset="0"/>
              <a:buChar char="•"/>
            </a:pPr>
            <a:r>
              <a:rPr lang="fr-FR" sz="2800" dirty="0" err="1">
                <a:latin typeface="Helvetica" panose="020B0604020202020204" pitchFamily="34" charset="0"/>
                <a:cs typeface="Helvetica" panose="020B0604020202020204" pitchFamily="34" charset="0"/>
              </a:rPr>
              <a:t>Capacitors</a:t>
            </a:r>
            <a:endParaRPr lang="fr-FR" sz="2800" dirty="0">
              <a:latin typeface="Helvetica" panose="020B0604020202020204" pitchFamily="34" charset="0"/>
              <a:cs typeface="Helvetica" panose="020B0604020202020204" pitchFamily="34" charset="0"/>
            </a:endParaRPr>
          </a:p>
          <a:p>
            <a:pPr marL="457200" indent="-457200">
              <a:buClr>
                <a:schemeClr val="tx1"/>
              </a:buClr>
              <a:buFont typeface="Arial" panose="020B0604020202020204" pitchFamily="34" charset="0"/>
              <a:buChar char="•"/>
            </a:pPr>
            <a:r>
              <a:rPr lang="fr-FR" sz="2800" dirty="0" err="1">
                <a:latin typeface="Helvetica" panose="020B0604020202020204" pitchFamily="34" charset="0"/>
                <a:cs typeface="Helvetica" panose="020B0604020202020204" pitchFamily="34" charset="0"/>
              </a:rPr>
              <a:t>Inductors</a:t>
            </a:r>
            <a:endParaRPr lang="fr-FR" sz="2800" dirty="0">
              <a:latin typeface="Helvetica" panose="020B0604020202020204" pitchFamily="34" charset="0"/>
              <a:cs typeface="Helvetica" panose="020B0604020202020204" pitchFamily="34" charset="0"/>
            </a:endParaRPr>
          </a:p>
          <a:p>
            <a:pPr marL="457200" indent="-457200">
              <a:buClr>
                <a:schemeClr val="tx1"/>
              </a:buClr>
              <a:buFont typeface="Arial" panose="020B0604020202020204" pitchFamily="34" charset="0"/>
              <a:buChar char="•"/>
            </a:pPr>
            <a:r>
              <a:rPr lang="fr-FR" sz="2800" dirty="0">
                <a:latin typeface="Helvetica" panose="020B0604020202020204" pitchFamily="34" charset="0"/>
                <a:cs typeface="Helvetica" panose="020B0604020202020204" pitchFamily="34" charset="0"/>
              </a:rPr>
              <a:t>Basic Components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p:txBody>
      </p:sp>
      <p:pic>
        <p:nvPicPr>
          <p:cNvPr id="6" name="Picture 2" descr="Atom Wallpapers - Top Free Atom Backgrounds - WallpaperAccess">
            <a:extLst>
              <a:ext uri="{FF2B5EF4-FFF2-40B4-BE49-F238E27FC236}">
                <a16:creationId xmlns:a16="http://schemas.microsoft.com/office/drawing/2014/main" id="{1627EA4D-123E-457F-B6BA-EC1B7C6703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877" t="5560" r="12431" b="10154"/>
          <a:stretch/>
        </p:blipFill>
        <p:spPr bwMode="auto">
          <a:xfrm>
            <a:off x="4799251" y="637882"/>
            <a:ext cx="4029047" cy="3844063"/>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762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731441"/>
            <a:ext cx="2808000" cy="242515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sz="2000" dirty="0">
              <a:latin typeface="Helvetica" panose="020B0604020202020204" pitchFamily="34" charset="0"/>
              <a:cs typeface="Helvetica" panose="020B0604020202020204" pitchFamily="34" charset="0"/>
            </a:endParaRPr>
          </a:p>
        </p:txBody>
      </p:sp>
      <p:pic>
        <p:nvPicPr>
          <p:cNvPr id="11" name="Image 10" descr="Une image contenant horloge&#10;&#10;Description générée automatiquement">
            <a:extLst>
              <a:ext uri="{FF2B5EF4-FFF2-40B4-BE49-F238E27FC236}">
                <a16:creationId xmlns:a16="http://schemas.microsoft.com/office/drawing/2014/main" id="{E1088F2F-F72F-41B7-ACDA-845ECE0BA970}"/>
              </a:ext>
            </a:extLst>
          </p:cNvPr>
          <p:cNvPicPr>
            <a:picLocks noChangeAspect="1"/>
          </p:cNvPicPr>
          <p:nvPr/>
        </p:nvPicPr>
        <p:blipFill>
          <a:blip r:embed="rId3"/>
          <a:stretch>
            <a:fillRect/>
          </a:stretch>
        </p:blipFill>
        <p:spPr>
          <a:xfrm>
            <a:off x="4021203" y="2734990"/>
            <a:ext cx="4547098" cy="1166803"/>
          </a:xfrm>
          <a:prstGeom prst="rect">
            <a:avLst/>
          </a:prstGeom>
        </p:spPr>
      </p:pic>
      <p:pic>
        <p:nvPicPr>
          <p:cNvPr id="13" name="Image 12">
            <a:extLst>
              <a:ext uri="{FF2B5EF4-FFF2-40B4-BE49-F238E27FC236}">
                <a16:creationId xmlns:a16="http://schemas.microsoft.com/office/drawing/2014/main" id="{49D4E8BD-F60E-4951-9F75-C5988DE217FD}"/>
              </a:ext>
            </a:extLst>
          </p:cNvPr>
          <p:cNvPicPr>
            <a:picLocks noChangeAspect="1"/>
          </p:cNvPicPr>
          <p:nvPr/>
        </p:nvPicPr>
        <p:blipFill>
          <a:blip r:embed="rId4"/>
          <a:stretch>
            <a:fillRect/>
          </a:stretch>
        </p:blipFill>
        <p:spPr>
          <a:xfrm>
            <a:off x="5831919" y="1452546"/>
            <a:ext cx="2736382" cy="1154553"/>
          </a:xfrm>
          <a:prstGeom prst="rect">
            <a:avLst/>
          </a:prstGeom>
        </p:spPr>
      </p:pic>
      <p:sp>
        <p:nvSpPr>
          <p:cNvPr id="10" name="Titre 1">
            <a:extLst>
              <a:ext uri="{FF2B5EF4-FFF2-40B4-BE49-F238E27FC236}">
                <a16:creationId xmlns:a16="http://schemas.microsoft.com/office/drawing/2014/main" id="{2A863B29-1B30-4514-951A-E85EAC4107CC}"/>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Parallel circuit</a:t>
            </a:r>
          </a:p>
        </p:txBody>
      </p:sp>
      <p:sp>
        <p:nvSpPr>
          <p:cNvPr id="12" name="Espace réservé du texte 2">
            <a:extLst>
              <a:ext uri="{FF2B5EF4-FFF2-40B4-BE49-F238E27FC236}">
                <a16:creationId xmlns:a16="http://schemas.microsoft.com/office/drawing/2014/main" id="{EE06FA36-C445-4DFF-990F-2005AD9C2DA1}"/>
              </a:ext>
            </a:extLst>
          </p:cNvPr>
          <p:cNvSpPr txBox="1">
            <a:spLocks/>
          </p:cNvSpPr>
          <p:nvPr/>
        </p:nvSpPr>
        <p:spPr>
          <a:xfrm>
            <a:off x="318505" y="1509133"/>
            <a:ext cx="3225560" cy="344200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Properties :</a:t>
            </a:r>
          </a:p>
          <a:p>
            <a:r>
              <a:rPr lang="en-GB" b="1" dirty="0">
                <a:latin typeface="Helvetica" panose="020B0604020202020204" pitchFamily="34" charset="0"/>
                <a:cs typeface="Helvetica" panose="020B0604020202020204" pitchFamily="34" charset="0"/>
              </a:rPr>
              <a:t>A Parallel resistor circuit </a:t>
            </a:r>
            <a:r>
              <a:rPr lang="en-GB" dirty="0">
                <a:latin typeface="Helvetica" panose="020B0604020202020204" pitchFamily="34" charset="0"/>
                <a:cs typeface="Helvetica" panose="020B0604020202020204" pitchFamily="34" charset="0"/>
              </a:rPr>
              <a:t>can be simplified in one resistor. The value of this equivalent resistor is calculated with the top formula. The bottom formula is a simplification of the top one with only two resistors</a:t>
            </a:r>
          </a:p>
          <a:p>
            <a:endParaRPr lang="en-GB" sz="2000" dirty="0">
              <a:latin typeface="Helvetica" panose="020B0604020202020204" pitchFamily="34" charset="0"/>
              <a:cs typeface="Helvetica" panose="020B0604020202020204" pitchFamily="34" charset="0"/>
            </a:endParaRPr>
          </a:p>
          <a:p>
            <a:endParaRPr lang="fr-FR" sz="2000" dirty="0">
              <a:latin typeface="Helvetica" panose="020B0604020202020204" pitchFamily="34" charset="0"/>
              <a:cs typeface="Helvetica" panose="020B0604020202020204" pitchFamily="34" charset="0"/>
            </a:endParaRPr>
          </a:p>
        </p:txBody>
      </p:sp>
      <p:sp>
        <p:nvSpPr>
          <p:cNvPr id="14" name="Espace réservé du texte 2">
            <a:extLst>
              <a:ext uri="{FF2B5EF4-FFF2-40B4-BE49-F238E27FC236}">
                <a16:creationId xmlns:a16="http://schemas.microsoft.com/office/drawing/2014/main" id="{2CF9CF61-0E32-4F3F-8775-5A30875CF70E}"/>
              </a:ext>
            </a:extLst>
          </p:cNvPr>
          <p:cNvSpPr>
            <a:spLocks noGrp="1"/>
          </p:cNvSpPr>
          <p:nvPr>
            <p:ph type="body" sz="quarter" idx="12"/>
          </p:nvPr>
        </p:nvSpPr>
        <p:spPr>
          <a:xfrm>
            <a:off x="74341" y="89867"/>
            <a:ext cx="802888" cy="802231"/>
          </a:xfrm>
        </p:spPr>
        <p:txBody>
          <a:bodyPr/>
          <a:lstStyle/>
          <a:p>
            <a:r>
              <a:rPr lang="fr-FR" sz="4400" dirty="0"/>
              <a:t>1|</a:t>
            </a:r>
          </a:p>
        </p:txBody>
      </p:sp>
      <p:sp>
        <p:nvSpPr>
          <p:cNvPr id="15" name="Espace réservé du texte 3">
            <a:extLst>
              <a:ext uri="{FF2B5EF4-FFF2-40B4-BE49-F238E27FC236}">
                <a16:creationId xmlns:a16="http://schemas.microsoft.com/office/drawing/2014/main" id="{90363D11-6C48-4C8F-A653-7166C5F36765}"/>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314748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731441"/>
            <a:ext cx="2808000" cy="242515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sz="2000" dirty="0">
              <a:latin typeface="Helvetica" panose="020B0604020202020204" pitchFamily="34" charset="0"/>
              <a:cs typeface="Helvetica" panose="020B0604020202020204" pitchFamily="34" charset="0"/>
            </a:endParaRPr>
          </a:p>
        </p:txBody>
      </p:sp>
      <p:pic>
        <p:nvPicPr>
          <p:cNvPr id="17" name="Image 16" descr="Une image contenant horloge&#10;&#10;Description générée automatiquement">
            <a:extLst>
              <a:ext uri="{FF2B5EF4-FFF2-40B4-BE49-F238E27FC236}">
                <a16:creationId xmlns:a16="http://schemas.microsoft.com/office/drawing/2014/main" id="{281B4AF2-9ED9-4FFB-AA51-42EAC9FF3710}"/>
              </a:ext>
            </a:extLst>
          </p:cNvPr>
          <p:cNvPicPr>
            <a:picLocks noChangeAspect="1"/>
          </p:cNvPicPr>
          <p:nvPr/>
        </p:nvPicPr>
        <p:blipFill>
          <a:blip r:embed="rId3"/>
          <a:stretch>
            <a:fillRect/>
          </a:stretch>
        </p:blipFill>
        <p:spPr>
          <a:xfrm>
            <a:off x="4239492" y="1003863"/>
            <a:ext cx="4713456" cy="3972546"/>
          </a:xfrm>
          <a:prstGeom prst="rect">
            <a:avLst/>
          </a:prstGeom>
        </p:spPr>
      </p:pic>
      <p:sp>
        <p:nvSpPr>
          <p:cNvPr id="20" name="Espace réservé du texte 2">
            <a:extLst>
              <a:ext uri="{FF2B5EF4-FFF2-40B4-BE49-F238E27FC236}">
                <a16:creationId xmlns:a16="http://schemas.microsoft.com/office/drawing/2014/main" id="{ABF06E71-8B71-4932-843E-9F03B5BC12C4}"/>
              </a:ext>
            </a:extLst>
          </p:cNvPr>
          <p:cNvSpPr txBox="1">
            <a:spLocks/>
          </p:cNvSpPr>
          <p:nvPr/>
        </p:nvSpPr>
        <p:spPr>
          <a:xfrm>
            <a:off x="318505" y="1533996"/>
            <a:ext cx="2808000" cy="318668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Properties :</a:t>
            </a:r>
          </a:p>
          <a:p>
            <a:r>
              <a:rPr lang="en-GB" b="1" dirty="0">
                <a:latin typeface="Helvetica" panose="020B0604020202020204" pitchFamily="34" charset="0"/>
                <a:cs typeface="Helvetica" panose="020B0604020202020204" pitchFamily="34" charset="0"/>
              </a:rPr>
              <a:t>A current divider </a:t>
            </a:r>
            <a:r>
              <a:rPr lang="en-GB" dirty="0">
                <a:latin typeface="Helvetica" panose="020B0604020202020204" pitchFamily="34" charset="0"/>
                <a:cs typeface="Helvetica" panose="020B0604020202020204" pitchFamily="34" charset="0"/>
              </a:rPr>
              <a:t>is made from resistors in parallel. In this circuit the current is divided into the paths, the current value is depending on the resistors values.</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Even without the U know, you can calculate the I in a current divider.</a:t>
            </a:r>
          </a:p>
        </p:txBody>
      </p:sp>
      <p:sp>
        <p:nvSpPr>
          <p:cNvPr id="7" name="Titre 1">
            <a:extLst>
              <a:ext uri="{FF2B5EF4-FFF2-40B4-BE49-F238E27FC236}">
                <a16:creationId xmlns:a16="http://schemas.microsoft.com/office/drawing/2014/main" id="{375472ED-9683-4A45-BD6E-759DC493E884}"/>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Parallel circuit</a:t>
            </a:r>
          </a:p>
        </p:txBody>
      </p:sp>
      <p:sp>
        <p:nvSpPr>
          <p:cNvPr id="12" name="Espace réservé du texte 2">
            <a:extLst>
              <a:ext uri="{FF2B5EF4-FFF2-40B4-BE49-F238E27FC236}">
                <a16:creationId xmlns:a16="http://schemas.microsoft.com/office/drawing/2014/main" id="{E6473065-1DFA-408D-8951-254E2504AADE}"/>
              </a:ext>
            </a:extLst>
          </p:cNvPr>
          <p:cNvSpPr>
            <a:spLocks noGrp="1"/>
          </p:cNvSpPr>
          <p:nvPr>
            <p:ph type="body" sz="quarter" idx="12"/>
          </p:nvPr>
        </p:nvSpPr>
        <p:spPr>
          <a:xfrm>
            <a:off x="74341" y="89867"/>
            <a:ext cx="802888" cy="802231"/>
          </a:xfrm>
        </p:spPr>
        <p:txBody>
          <a:bodyPr/>
          <a:lstStyle/>
          <a:p>
            <a:r>
              <a:rPr lang="fr-FR" sz="4400" dirty="0"/>
              <a:t>1|</a:t>
            </a:r>
          </a:p>
        </p:txBody>
      </p:sp>
      <p:sp>
        <p:nvSpPr>
          <p:cNvPr id="13" name="Espace réservé du texte 3">
            <a:extLst>
              <a:ext uri="{FF2B5EF4-FFF2-40B4-BE49-F238E27FC236}">
                <a16:creationId xmlns:a16="http://schemas.microsoft.com/office/drawing/2014/main" id="{76B6FF7D-7819-4B4F-8BE0-88B5D2A69975}"/>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1475153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731441"/>
            <a:ext cx="2808000" cy="242515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sz="2000" dirty="0">
              <a:latin typeface="Helvetica" panose="020B0604020202020204" pitchFamily="34" charset="0"/>
              <a:cs typeface="Helvetica" panose="020B0604020202020204" pitchFamily="34" charset="0"/>
            </a:endParaRPr>
          </a:p>
        </p:txBody>
      </p:sp>
      <p:pic>
        <p:nvPicPr>
          <p:cNvPr id="9" name="Image 8" descr="Une image contenant horloge&#10;&#10;Description générée automatiquement">
            <a:extLst>
              <a:ext uri="{FF2B5EF4-FFF2-40B4-BE49-F238E27FC236}">
                <a16:creationId xmlns:a16="http://schemas.microsoft.com/office/drawing/2014/main" id="{3520A101-DA95-4D8D-8EBB-C3E9ED59D1CF}"/>
              </a:ext>
            </a:extLst>
          </p:cNvPr>
          <p:cNvPicPr>
            <a:picLocks noChangeAspect="1"/>
          </p:cNvPicPr>
          <p:nvPr/>
        </p:nvPicPr>
        <p:blipFill rotWithShape="1">
          <a:blip r:embed="rId3"/>
          <a:srcRect b="35294"/>
          <a:stretch/>
        </p:blipFill>
        <p:spPr>
          <a:xfrm>
            <a:off x="3934691" y="1722548"/>
            <a:ext cx="4890804" cy="3164628"/>
          </a:xfrm>
          <a:prstGeom prst="rect">
            <a:avLst/>
          </a:prstGeom>
        </p:spPr>
      </p:pic>
      <p:pic>
        <p:nvPicPr>
          <p:cNvPr id="14" name="Image 13" descr="Une image contenant horloge&#10;&#10;Description générée automatiquement">
            <a:extLst>
              <a:ext uri="{FF2B5EF4-FFF2-40B4-BE49-F238E27FC236}">
                <a16:creationId xmlns:a16="http://schemas.microsoft.com/office/drawing/2014/main" id="{C71EA3AD-0A2A-4B2B-87BA-61E3F35AEF77}"/>
              </a:ext>
            </a:extLst>
          </p:cNvPr>
          <p:cNvPicPr>
            <a:picLocks noChangeAspect="1"/>
          </p:cNvPicPr>
          <p:nvPr/>
        </p:nvPicPr>
        <p:blipFill rotWithShape="1">
          <a:blip r:embed="rId3"/>
          <a:srcRect t="63492"/>
          <a:stretch/>
        </p:blipFill>
        <p:spPr>
          <a:xfrm>
            <a:off x="5206410" y="256325"/>
            <a:ext cx="3619085" cy="1321272"/>
          </a:xfrm>
          <a:prstGeom prst="rect">
            <a:avLst/>
          </a:prstGeom>
        </p:spPr>
      </p:pic>
      <p:sp>
        <p:nvSpPr>
          <p:cNvPr id="7" name="Titre 1">
            <a:extLst>
              <a:ext uri="{FF2B5EF4-FFF2-40B4-BE49-F238E27FC236}">
                <a16:creationId xmlns:a16="http://schemas.microsoft.com/office/drawing/2014/main" id="{2C4E2734-02EB-4EF4-A409-C4815983E026}"/>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Parallel circuit</a:t>
            </a:r>
          </a:p>
        </p:txBody>
      </p:sp>
      <p:sp>
        <p:nvSpPr>
          <p:cNvPr id="8" name="Espace réservé du texte 2">
            <a:extLst>
              <a:ext uri="{FF2B5EF4-FFF2-40B4-BE49-F238E27FC236}">
                <a16:creationId xmlns:a16="http://schemas.microsoft.com/office/drawing/2014/main" id="{7E9B4AEC-C8B8-496C-856A-01BAF27904E1}"/>
              </a:ext>
            </a:extLst>
          </p:cNvPr>
          <p:cNvSpPr txBox="1">
            <a:spLocks/>
          </p:cNvSpPr>
          <p:nvPr/>
        </p:nvSpPr>
        <p:spPr>
          <a:xfrm>
            <a:off x="324367" y="1509133"/>
            <a:ext cx="3225560" cy="344200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Example :</a:t>
            </a:r>
          </a:p>
          <a:p>
            <a:r>
              <a:rPr lang="en-US" dirty="0">
                <a:latin typeface="Helvetica" panose="020B0604020202020204" pitchFamily="34" charset="0"/>
                <a:cs typeface="Helvetica" panose="020B0604020202020204" pitchFamily="34" charset="0"/>
              </a:rPr>
              <a:t>If a 1000- Ω resistor is connected in parallel with a 3000- Ω resistor, what is the total or equivalent resistance? Also calculate total current and individual currents, as well as the total and individual dissipated powers</a:t>
            </a:r>
            <a:endParaRPr lang="en-GB" dirty="0">
              <a:latin typeface="Helvetica" panose="020B0604020202020204" pitchFamily="34" charset="0"/>
              <a:cs typeface="Helvetica" panose="020B0604020202020204" pitchFamily="34" charset="0"/>
            </a:endParaRPr>
          </a:p>
          <a:p>
            <a:endParaRPr lang="fr-FR" sz="2000" dirty="0">
              <a:latin typeface="Helvetica" panose="020B0604020202020204" pitchFamily="34" charset="0"/>
              <a:cs typeface="Helvetica" panose="020B0604020202020204" pitchFamily="34" charset="0"/>
            </a:endParaRPr>
          </a:p>
        </p:txBody>
      </p:sp>
      <p:sp>
        <p:nvSpPr>
          <p:cNvPr id="13" name="Espace réservé du texte 2">
            <a:extLst>
              <a:ext uri="{FF2B5EF4-FFF2-40B4-BE49-F238E27FC236}">
                <a16:creationId xmlns:a16="http://schemas.microsoft.com/office/drawing/2014/main" id="{9A651BAC-9E5C-4F39-8EB3-41763B947F09}"/>
              </a:ext>
            </a:extLst>
          </p:cNvPr>
          <p:cNvSpPr>
            <a:spLocks noGrp="1"/>
          </p:cNvSpPr>
          <p:nvPr>
            <p:ph type="body" sz="quarter" idx="12"/>
          </p:nvPr>
        </p:nvSpPr>
        <p:spPr>
          <a:xfrm>
            <a:off x="74341" y="89867"/>
            <a:ext cx="802888" cy="802231"/>
          </a:xfrm>
        </p:spPr>
        <p:txBody>
          <a:bodyPr/>
          <a:lstStyle/>
          <a:p>
            <a:r>
              <a:rPr lang="fr-FR" sz="4400" dirty="0"/>
              <a:t>1|</a:t>
            </a:r>
          </a:p>
        </p:txBody>
      </p:sp>
      <p:sp>
        <p:nvSpPr>
          <p:cNvPr id="15" name="Espace réservé du texte 3">
            <a:extLst>
              <a:ext uri="{FF2B5EF4-FFF2-40B4-BE49-F238E27FC236}">
                <a16:creationId xmlns:a16="http://schemas.microsoft.com/office/drawing/2014/main" id="{C132897A-542B-4C68-B70E-9B7EBD94F0A8}"/>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204833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509133"/>
            <a:ext cx="2808000" cy="327622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Definitions :</a:t>
            </a:r>
          </a:p>
          <a:p>
            <a:r>
              <a:rPr lang="en-GB" b="1" dirty="0">
                <a:latin typeface="Helvetica" panose="020B0604020202020204" pitchFamily="34" charset="0"/>
                <a:cs typeface="Helvetica" panose="020B0604020202020204" pitchFamily="34" charset="0"/>
              </a:rPr>
              <a:t>Resistors in series </a:t>
            </a:r>
            <a:r>
              <a:rPr lang="en-GB" dirty="0">
                <a:latin typeface="Helvetica" panose="020B0604020202020204" pitchFamily="34" charset="0"/>
                <a:cs typeface="Helvetica" panose="020B0604020202020204" pitchFamily="34" charset="0"/>
              </a:rPr>
              <a:t>can be simplified by adding their values</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A voltage divider </a:t>
            </a:r>
            <a:r>
              <a:rPr lang="en-GB" dirty="0">
                <a:latin typeface="Helvetica" panose="020B0604020202020204" pitchFamily="34" charset="0"/>
                <a:cs typeface="Helvetica" panose="020B0604020202020204" pitchFamily="34" charset="0"/>
              </a:rPr>
              <a:t>is made from resistors in series. Depending on the resistance values, the current is divided between them.</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V = Vin x (Ri / </a:t>
            </a:r>
            <a:r>
              <a:rPr lang="en-GB" dirty="0" err="1">
                <a:latin typeface="Helvetica" panose="020B0604020202020204" pitchFamily="34" charset="0"/>
                <a:cs typeface="Helvetica" panose="020B0604020202020204" pitchFamily="34" charset="0"/>
              </a:rPr>
              <a:t>Rtotal</a:t>
            </a:r>
            <a:r>
              <a:rPr lang="en-GB" dirty="0">
                <a:latin typeface="Helvetica" panose="020B0604020202020204" pitchFamily="34" charset="0"/>
                <a:cs typeface="Helvetica" panose="020B0604020202020204" pitchFamily="34" charset="0"/>
              </a:rPr>
              <a:t>)</a:t>
            </a:r>
          </a:p>
        </p:txBody>
      </p:sp>
      <p:pic>
        <p:nvPicPr>
          <p:cNvPr id="7" name="Image 6" descr="Une image contenant table, chemise&#10;&#10;Description générée automatiquement">
            <a:extLst>
              <a:ext uri="{FF2B5EF4-FFF2-40B4-BE49-F238E27FC236}">
                <a16:creationId xmlns:a16="http://schemas.microsoft.com/office/drawing/2014/main" id="{2EE134AA-E08E-475E-9B75-FDDC023630A9}"/>
              </a:ext>
            </a:extLst>
          </p:cNvPr>
          <p:cNvPicPr>
            <a:picLocks noChangeAspect="1"/>
          </p:cNvPicPr>
          <p:nvPr/>
        </p:nvPicPr>
        <p:blipFill>
          <a:blip r:embed="rId3"/>
          <a:stretch>
            <a:fillRect/>
          </a:stretch>
        </p:blipFill>
        <p:spPr>
          <a:xfrm>
            <a:off x="4988912" y="318655"/>
            <a:ext cx="3938638" cy="687514"/>
          </a:xfrm>
          <a:prstGeom prst="rect">
            <a:avLst/>
          </a:prstGeom>
        </p:spPr>
      </p:pic>
      <p:pic>
        <p:nvPicPr>
          <p:cNvPr id="9" name="Image 8" descr="Une image contenant horloge, oiseau&#10;&#10;Description générée automatiquement">
            <a:extLst>
              <a:ext uri="{FF2B5EF4-FFF2-40B4-BE49-F238E27FC236}">
                <a16:creationId xmlns:a16="http://schemas.microsoft.com/office/drawing/2014/main" id="{BB6DF26B-EB9C-4FDA-BA96-3FE915A4AC23}"/>
              </a:ext>
            </a:extLst>
          </p:cNvPr>
          <p:cNvPicPr>
            <a:picLocks noChangeAspect="1"/>
          </p:cNvPicPr>
          <p:nvPr/>
        </p:nvPicPr>
        <p:blipFill>
          <a:blip r:embed="rId4"/>
          <a:stretch>
            <a:fillRect/>
          </a:stretch>
        </p:blipFill>
        <p:spPr>
          <a:xfrm>
            <a:off x="4371109" y="1119678"/>
            <a:ext cx="4556441" cy="3830258"/>
          </a:xfrm>
          <a:prstGeom prst="rect">
            <a:avLst/>
          </a:prstGeom>
        </p:spPr>
      </p:pic>
      <p:sp>
        <p:nvSpPr>
          <p:cNvPr id="10" name="Titre 1">
            <a:extLst>
              <a:ext uri="{FF2B5EF4-FFF2-40B4-BE49-F238E27FC236}">
                <a16:creationId xmlns:a16="http://schemas.microsoft.com/office/drawing/2014/main" id="{C27120A8-F287-44F4-B3BF-695967083599}"/>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Series circuit</a:t>
            </a:r>
          </a:p>
        </p:txBody>
      </p:sp>
      <p:sp>
        <p:nvSpPr>
          <p:cNvPr id="12" name="Espace réservé du texte 2">
            <a:extLst>
              <a:ext uri="{FF2B5EF4-FFF2-40B4-BE49-F238E27FC236}">
                <a16:creationId xmlns:a16="http://schemas.microsoft.com/office/drawing/2014/main" id="{1C80ED66-5575-4F56-9678-327892D2BACD}"/>
              </a:ext>
            </a:extLst>
          </p:cNvPr>
          <p:cNvSpPr>
            <a:spLocks noGrp="1"/>
          </p:cNvSpPr>
          <p:nvPr>
            <p:ph type="body" sz="quarter" idx="12"/>
          </p:nvPr>
        </p:nvSpPr>
        <p:spPr>
          <a:xfrm>
            <a:off x="74341" y="89867"/>
            <a:ext cx="802888" cy="802231"/>
          </a:xfrm>
        </p:spPr>
        <p:txBody>
          <a:bodyPr/>
          <a:lstStyle/>
          <a:p>
            <a:r>
              <a:rPr lang="fr-FR" sz="4400" dirty="0"/>
              <a:t>1|</a:t>
            </a:r>
          </a:p>
        </p:txBody>
      </p:sp>
      <p:sp>
        <p:nvSpPr>
          <p:cNvPr id="13" name="Espace réservé du texte 3">
            <a:extLst>
              <a:ext uri="{FF2B5EF4-FFF2-40B4-BE49-F238E27FC236}">
                <a16:creationId xmlns:a16="http://schemas.microsoft.com/office/drawing/2014/main" id="{25CAFAAA-71FB-4025-ACC3-6459D8B0F37C}"/>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3780593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8FCB9C7C-D48E-443D-89CE-BC51500B4CE3}"/>
              </a:ext>
            </a:extLst>
          </p:cNvPr>
          <p:cNvPicPr>
            <a:picLocks noChangeAspect="1"/>
          </p:cNvPicPr>
          <p:nvPr/>
        </p:nvPicPr>
        <p:blipFill>
          <a:blip r:embed="rId2"/>
          <a:stretch>
            <a:fillRect/>
          </a:stretch>
        </p:blipFill>
        <p:spPr>
          <a:xfrm>
            <a:off x="5105400" y="176269"/>
            <a:ext cx="3822150" cy="4777688"/>
          </a:xfrm>
          <a:prstGeom prst="rect">
            <a:avLst/>
          </a:prstGeom>
        </p:spPr>
      </p:pic>
      <p:sp>
        <p:nvSpPr>
          <p:cNvPr id="5" name="Titre 1">
            <a:extLst>
              <a:ext uri="{FF2B5EF4-FFF2-40B4-BE49-F238E27FC236}">
                <a16:creationId xmlns:a16="http://schemas.microsoft.com/office/drawing/2014/main" id="{3B1240F1-D853-4BB1-8A36-DF9B168BC514}"/>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Series circuit</a:t>
            </a:r>
          </a:p>
        </p:txBody>
      </p:sp>
      <p:sp>
        <p:nvSpPr>
          <p:cNvPr id="6" name="Espace réservé du texte 2">
            <a:extLst>
              <a:ext uri="{FF2B5EF4-FFF2-40B4-BE49-F238E27FC236}">
                <a16:creationId xmlns:a16="http://schemas.microsoft.com/office/drawing/2014/main" id="{086C4575-5E59-4295-9D47-D80048CAA0D7}"/>
              </a:ext>
            </a:extLst>
          </p:cNvPr>
          <p:cNvSpPr txBox="1">
            <a:spLocks/>
          </p:cNvSpPr>
          <p:nvPr/>
        </p:nvSpPr>
        <p:spPr>
          <a:xfrm>
            <a:off x="318505" y="1509133"/>
            <a:ext cx="2808000" cy="327622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Example :</a:t>
            </a:r>
          </a:p>
          <a:p>
            <a:r>
              <a:rPr lang="en-US" dirty="0">
                <a:latin typeface="Helvetica" panose="020B0604020202020204" pitchFamily="34" charset="0"/>
                <a:cs typeface="Helvetica" panose="020B0604020202020204" pitchFamily="34" charset="0"/>
              </a:rPr>
              <a:t>Example 1: If a 1.0- kΩ resistor is placed in series with a 2.0- kΩ resistor, the total resistance becomes:</a:t>
            </a:r>
          </a:p>
          <a:p>
            <a:r>
              <a:rPr lang="en-US" dirty="0" err="1">
                <a:latin typeface="Helvetica" panose="020B0604020202020204" pitchFamily="34" charset="0"/>
                <a:cs typeface="Helvetica" panose="020B0604020202020204" pitchFamily="34" charset="0"/>
              </a:rPr>
              <a:t>Rtot</a:t>
            </a:r>
            <a:r>
              <a:rPr lang="en-US" dirty="0">
                <a:latin typeface="Helvetica" panose="020B0604020202020204" pitchFamily="34" charset="0"/>
                <a:cs typeface="Helvetica" panose="020B0604020202020204" pitchFamily="34" charset="0"/>
              </a:rPr>
              <a:t> = R1 + R2 = 1000 Ω + 2000 Ω = 3000 Ω = 3 kΩ</a:t>
            </a:r>
            <a:endParaRPr lang="fr-FR" dirty="0">
              <a:latin typeface="Helvetica" panose="020B0604020202020204" pitchFamily="34" charset="0"/>
              <a:cs typeface="Helvetica" panose="020B0604020202020204" pitchFamily="34" charset="0"/>
            </a:endParaRPr>
          </a:p>
        </p:txBody>
      </p:sp>
      <p:sp>
        <p:nvSpPr>
          <p:cNvPr id="11" name="Espace réservé du texte 2">
            <a:extLst>
              <a:ext uri="{FF2B5EF4-FFF2-40B4-BE49-F238E27FC236}">
                <a16:creationId xmlns:a16="http://schemas.microsoft.com/office/drawing/2014/main" id="{08E6B0C0-14C9-4790-A065-2439992E2CCF}"/>
              </a:ext>
            </a:extLst>
          </p:cNvPr>
          <p:cNvSpPr>
            <a:spLocks noGrp="1"/>
          </p:cNvSpPr>
          <p:nvPr>
            <p:ph type="body" sz="quarter" idx="12"/>
          </p:nvPr>
        </p:nvSpPr>
        <p:spPr>
          <a:xfrm>
            <a:off x="74341" y="89867"/>
            <a:ext cx="802888" cy="802231"/>
          </a:xfrm>
        </p:spPr>
        <p:txBody>
          <a:bodyPr/>
          <a:lstStyle/>
          <a:p>
            <a:r>
              <a:rPr lang="fr-FR" sz="4400" dirty="0"/>
              <a:t>1|</a:t>
            </a:r>
          </a:p>
        </p:txBody>
      </p:sp>
      <p:sp>
        <p:nvSpPr>
          <p:cNvPr id="12" name="Espace réservé du texte 3">
            <a:extLst>
              <a:ext uri="{FF2B5EF4-FFF2-40B4-BE49-F238E27FC236}">
                <a16:creationId xmlns:a16="http://schemas.microsoft.com/office/drawing/2014/main" id="{22590296-B60F-4CDC-9126-AF0EFD5C1FE0}"/>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3443215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150 New Electricity Wallpaper Combination - Cameeron Web">
            <a:extLst>
              <a:ext uri="{FF2B5EF4-FFF2-40B4-BE49-F238E27FC236}">
                <a16:creationId xmlns:a16="http://schemas.microsoft.com/office/drawing/2014/main" id="{B0CDE593-3C21-431E-BCDB-FF49AC196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573" b="15350"/>
          <a:stretch/>
        </p:blipFill>
        <p:spPr bwMode="auto">
          <a:xfrm>
            <a:off x="4435870" y="1081082"/>
            <a:ext cx="4639556" cy="2740909"/>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9" name="Espace réservé du texte 2">
            <a:extLst>
              <a:ext uri="{FF2B5EF4-FFF2-40B4-BE49-F238E27FC236}">
                <a16:creationId xmlns:a16="http://schemas.microsoft.com/office/drawing/2014/main" id="{473036B3-7353-42C0-8C6B-63F07F5DD7BD}"/>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800" dirty="0" err="1">
                <a:solidFill>
                  <a:schemeClr val="tx1">
                    <a:lumMod val="85000"/>
                  </a:schemeClr>
                </a:solidFill>
                <a:latin typeface="Helvetica" panose="020B0604020202020204" pitchFamily="34" charset="0"/>
                <a:cs typeface="Helvetica" panose="020B0604020202020204" pitchFamily="34" charset="0"/>
              </a:rPr>
              <a:t>Capacitors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Physic explication</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Capacitor types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Parallel circuit</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Series circuit</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Bypass capacitor</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RC circuit</a:t>
            </a:r>
          </a:p>
        </p:txBody>
      </p:sp>
      <p:sp>
        <p:nvSpPr>
          <p:cNvPr id="10" name="Espace réservé du texte 2">
            <a:extLst>
              <a:ext uri="{FF2B5EF4-FFF2-40B4-BE49-F238E27FC236}">
                <a16:creationId xmlns:a16="http://schemas.microsoft.com/office/drawing/2014/main" id="{0CCA2BE8-168F-4268-9170-153E184C7F35}"/>
              </a:ext>
            </a:extLst>
          </p:cNvPr>
          <p:cNvSpPr>
            <a:spLocks noGrp="1"/>
          </p:cNvSpPr>
          <p:nvPr>
            <p:ph type="body" sz="quarter" idx="12"/>
          </p:nvPr>
        </p:nvSpPr>
        <p:spPr>
          <a:xfrm>
            <a:off x="74341" y="89867"/>
            <a:ext cx="802888" cy="802231"/>
          </a:xfrm>
        </p:spPr>
        <p:txBody>
          <a:bodyPr/>
          <a:lstStyle/>
          <a:p>
            <a:r>
              <a:rPr lang="fr-FR" sz="4400" dirty="0"/>
              <a:t>1|</a:t>
            </a:r>
          </a:p>
        </p:txBody>
      </p:sp>
      <p:sp>
        <p:nvSpPr>
          <p:cNvPr id="11" name="Espace réservé du texte 3">
            <a:extLst>
              <a:ext uri="{FF2B5EF4-FFF2-40B4-BE49-F238E27FC236}">
                <a16:creationId xmlns:a16="http://schemas.microsoft.com/office/drawing/2014/main" id="{FB184060-EBA5-42EB-8FFA-84454809198A}"/>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129644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509133"/>
            <a:ext cx="3274097" cy="311713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A capacitor </a:t>
            </a:r>
            <a:r>
              <a:rPr lang="en-GB" dirty="0">
                <a:latin typeface="Helvetica" panose="020B0604020202020204" pitchFamily="34" charset="0"/>
                <a:cs typeface="Helvetica" panose="020B0604020202020204" pitchFamily="34" charset="0"/>
              </a:rPr>
              <a:t>is composed of different layers of conductive plate facing each other. It generates an electric field between the plate when tension is applied.</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Leakage current </a:t>
            </a:r>
            <a:r>
              <a:rPr lang="en-GB" dirty="0">
                <a:latin typeface="Helvetica" panose="020B0604020202020204" pitchFamily="34" charset="0"/>
                <a:cs typeface="Helvetica" panose="020B0604020202020204" pitchFamily="34" charset="0"/>
              </a:rPr>
              <a:t>is phenomena that happen when a capacitor is disconnected from the power source, it means the capacitor loses his energy over time.</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Capacitor values are in Farad (F)</a:t>
            </a:r>
          </a:p>
          <a:p>
            <a:r>
              <a:rPr lang="en-GB" dirty="0">
                <a:latin typeface="Helvetica" panose="020B0604020202020204" pitchFamily="34" charset="0"/>
                <a:cs typeface="Helvetica" panose="020B0604020202020204" pitchFamily="34" charset="0"/>
              </a:rPr>
              <a:t>1F = 1C/1V</a:t>
            </a:r>
          </a:p>
          <a:p>
            <a:endParaRPr lang="fr-FR" sz="1600" dirty="0">
              <a:latin typeface="Helvetica" panose="020B0604020202020204" pitchFamily="34" charset="0"/>
              <a:cs typeface="Helvetica" panose="020B0604020202020204" pitchFamily="34" charset="0"/>
            </a:endParaRPr>
          </a:p>
          <a:p>
            <a:endParaRPr lang="fr-FR" sz="1600" dirty="0">
              <a:latin typeface="Helvetica" panose="020B0604020202020204" pitchFamily="34" charset="0"/>
              <a:cs typeface="Helvetica" panose="020B0604020202020204" pitchFamily="34" charset="0"/>
            </a:endParaRPr>
          </a:p>
        </p:txBody>
      </p:sp>
      <p:pic>
        <p:nvPicPr>
          <p:cNvPr id="7" name="Image 6" descr="Une image contenant texte, capture d’écran&#10;&#10;Description générée automatiquement">
            <a:extLst>
              <a:ext uri="{FF2B5EF4-FFF2-40B4-BE49-F238E27FC236}">
                <a16:creationId xmlns:a16="http://schemas.microsoft.com/office/drawing/2014/main" id="{BE5D9992-6946-4BED-A5A7-C4BE4E52D597}"/>
              </a:ext>
            </a:extLst>
          </p:cNvPr>
          <p:cNvPicPr>
            <a:picLocks noChangeAspect="1"/>
          </p:cNvPicPr>
          <p:nvPr/>
        </p:nvPicPr>
        <p:blipFill>
          <a:blip r:embed="rId3"/>
          <a:stretch>
            <a:fillRect/>
          </a:stretch>
        </p:blipFill>
        <p:spPr>
          <a:xfrm>
            <a:off x="3562544" y="2754918"/>
            <a:ext cx="5356023" cy="1765577"/>
          </a:xfrm>
          <a:prstGeom prst="rect">
            <a:avLst/>
          </a:prstGeom>
        </p:spPr>
      </p:pic>
      <p:pic>
        <p:nvPicPr>
          <p:cNvPr id="11" name="Image 10" descr="Une image contenant texte&#10;&#10;Description générée automatiquement">
            <a:extLst>
              <a:ext uri="{FF2B5EF4-FFF2-40B4-BE49-F238E27FC236}">
                <a16:creationId xmlns:a16="http://schemas.microsoft.com/office/drawing/2014/main" id="{C92E9991-A65D-473F-95A6-5A0C3D95492E}"/>
              </a:ext>
            </a:extLst>
          </p:cNvPr>
          <p:cNvPicPr>
            <a:picLocks noChangeAspect="1"/>
          </p:cNvPicPr>
          <p:nvPr/>
        </p:nvPicPr>
        <p:blipFill>
          <a:blip r:embed="rId4"/>
          <a:stretch>
            <a:fillRect/>
          </a:stretch>
        </p:blipFill>
        <p:spPr>
          <a:xfrm>
            <a:off x="3562544" y="1097345"/>
            <a:ext cx="1646358" cy="1436328"/>
          </a:xfrm>
          <a:prstGeom prst="rect">
            <a:avLst/>
          </a:prstGeom>
        </p:spPr>
      </p:pic>
      <p:pic>
        <p:nvPicPr>
          <p:cNvPr id="13" name="Image 12" descr="Une image contenant horloge&#10;&#10;Description générée automatiquement">
            <a:extLst>
              <a:ext uri="{FF2B5EF4-FFF2-40B4-BE49-F238E27FC236}">
                <a16:creationId xmlns:a16="http://schemas.microsoft.com/office/drawing/2014/main" id="{6E1DFC87-8714-4C4C-A707-EE6A22746B6E}"/>
              </a:ext>
            </a:extLst>
          </p:cNvPr>
          <p:cNvPicPr>
            <a:picLocks noChangeAspect="1"/>
          </p:cNvPicPr>
          <p:nvPr/>
        </p:nvPicPr>
        <p:blipFill>
          <a:blip r:embed="rId5"/>
          <a:stretch>
            <a:fillRect/>
          </a:stretch>
        </p:blipFill>
        <p:spPr>
          <a:xfrm>
            <a:off x="5401107" y="1097345"/>
            <a:ext cx="1637683" cy="1436328"/>
          </a:xfrm>
          <a:prstGeom prst="rect">
            <a:avLst/>
          </a:prstGeom>
        </p:spPr>
      </p:pic>
      <p:pic>
        <p:nvPicPr>
          <p:cNvPr id="15" name="Image 14">
            <a:extLst>
              <a:ext uri="{FF2B5EF4-FFF2-40B4-BE49-F238E27FC236}">
                <a16:creationId xmlns:a16="http://schemas.microsoft.com/office/drawing/2014/main" id="{F992AFC6-E662-4D70-B0D9-B3916320B93E}"/>
              </a:ext>
            </a:extLst>
          </p:cNvPr>
          <p:cNvPicPr>
            <a:picLocks noChangeAspect="1"/>
          </p:cNvPicPr>
          <p:nvPr/>
        </p:nvPicPr>
        <p:blipFill>
          <a:blip r:embed="rId6"/>
          <a:stretch>
            <a:fillRect/>
          </a:stretch>
        </p:blipFill>
        <p:spPr>
          <a:xfrm>
            <a:off x="7230995" y="1101797"/>
            <a:ext cx="1687572" cy="1437812"/>
          </a:xfrm>
          <a:prstGeom prst="rect">
            <a:avLst/>
          </a:prstGeom>
        </p:spPr>
      </p:pic>
      <p:sp>
        <p:nvSpPr>
          <p:cNvPr id="14" name="Titre 1">
            <a:extLst>
              <a:ext uri="{FF2B5EF4-FFF2-40B4-BE49-F238E27FC236}">
                <a16:creationId xmlns:a16="http://schemas.microsoft.com/office/drawing/2014/main" id="{4A081594-76F8-4D09-9552-63DD87F5E446}"/>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Physic explication</a:t>
            </a:r>
          </a:p>
        </p:txBody>
      </p:sp>
      <p:sp>
        <p:nvSpPr>
          <p:cNvPr id="16" name="Espace réservé du texte 2">
            <a:extLst>
              <a:ext uri="{FF2B5EF4-FFF2-40B4-BE49-F238E27FC236}">
                <a16:creationId xmlns:a16="http://schemas.microsoft.com/office/drawing/2014/main" id="{B6C57B0E-B535-4472-86AC-E68B8376A220}"/>
              </a:ext>
            </a:extLst>
          </p:cNvPr>
          <p:cNvSpPr>
            <a:spLocks noGrp="1"/>
          </p:cNvSpPr>
          <p:nvPr>
            <p:ph type="body" sz="quarter" idx="12"/>
          </p:nvPr>
        </p:nvSpPr>
        <p:spPr>
          <a:xfrm>
            <a:off x="74341" y="89867"/>
            <a:ext cx="802888" cy="802231"/>
          </a:xfrm>
        </p:spPr>
        <p:txBody>
          <a:bodyPr/>
          <a:lstStyle/>
          <a:p>
            <a:r>
              <a:rPr lang="fr-FR" sz="4400" dirty="0"/>
              <a:t>1|</a:t>
            </a:r>
          </a:p>
        </p:txBody>
      </p:sp>
      <p:sp>
        <p:nvSpPr>
          <p:cNvPr id="17" name="Espace réservé du texte 3">
            <a:extLst>
              <a:ext uri="{FF2B5EF4-FFF2-40B4-BE49-F238E27FC236}">
                <a16:creationId xmlns:a16="http://schemas.microsoft.com/office/drawing/2014/main" id="{5D860B3A-C47A-4EE7-969B-719FA4ADFD52}"/>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2825578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4" y="1509133"/>
            <a:ext cx="2808000" cy="32035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Properties :</a:t>
            </a:r>
          </a:p>
          <a:p>
            <a:r>
              <a:rPr lang="en-GB" dirty="0">
                <a:latin typeface="Helvetica" panose="020B0604020202020204" pitchFamily="34" charset="0"/>
                <a:cs typeface="Helvetica" panose="020B0604020202020204" pitchFamily="34" charset="0"/>
              </a:rPr>
              <a:t>Different kinds of capacitors exist. Fixed capacitors are usually made from ceramic.</a:t>
            </a:r>
          </a:p>
          <a:p>
            <a:endParaRPr lang="fr-FR"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Polarized capacitors </a:t>
            </a:r>
            <a:r>
              <a:rPr lang="en-GB" dirty="0">
                <a:latin typeface="Helvetica" panose="020B0604020202020204" pitchFamily="34" charset="0"/>
                <a:cs typeface="Helvetica" panose="020B0604020202020204" pitchFamily="34" charset="0"/>
              </a:rPr>
              <a:t>have a plug way</a:t>
            </a:r>
            <a:r>
              <a:rPr lang="fr-FR" dirty="0">
                <a:latin typeface="Helvetica" panose="020B0604020202020204" pitchFamily="34" charset="0"/>
                <a:cs typeface="Helvetica" panose="020B0604020202020204" pitchFamily="34" charset="0"/>
              </a:rPr>
              <a:t>. </a:t>
            </a:r>
            <a:r>
              <a:rPr lang="en-US" dirty="0">
                <a:latin typeface="Helvetica" panose="020B0604020202020204" pitchFamily="34" charset="0"/>
                <a:cs typeface="Helvetica" panose="020B0604020202020204" pitchFamily="34" charset="0"/>
              </a:rPr>
              <a:t>They must be plugged in the </a:t>
            </a:r>
            <a:r>
              <a:rPr lang="en-US" b="1" dirty="0">
                <a:latin typeface="Helvetica" panose="020B0604020202020204" pitchFamily="34" charset="0"/>
                <a:cs typeface="Helvetica" panose="020B0604020202020204" pitchFamily="34" charset="0"/>
              </a:rPr>
              <a:t>right way</a:t>
            </a:r>
            <a:r>
              <a:rPr lang="en-US" dirty="0">
                <a:latin typeface="Helvetica" panose="020B0604020202020204" pitchFamily="34" charset="0"/>
                <a:cs typeface="Helvetica" panose="020B0604020202020204" pitchFamily="34" charset="0"/>
              </a:rPr>
              <a:t>, otherwise, there is a risk of explosion.</a:t>
            </a:r>
            <a:endParaRPr lang="fr-FR" dirty="0">
              <a:latin typeface="Helvetica" panose="020B0604020202020204" pitchFamily="34" charset="0"/>
              <a:cs typeface="Helvetica" panose="020B0604020202020204" pitchFamily="34" charset="0"/>
            </a:endParaRPr>
          </a:p>
        </p:txBody>
      </p:sp>
      <p:pic>
        <p:nvPicPr>
          <p:cNvPr id="7" name="Image 6" descr="Une image contenant horloge&#10;&#10;Description générée automatiquement">
            <a:extLst>
              <a:ext uri="{FF2B5EF4-FFF2-40B4-BE49-F238E27FC236}">
                <a16:creationId xmlns:a16="http://schemas.microsoft.com/office/drawing/2014/main" id="{AFAC9868-103A-4B8E-8528-2EAF3C2D36AD}"/>
              </a:ext>
            </a:extLst>
          </p:cNvPr>
          <p:cNvPicPr>
            <a:picLocks noChangeAspect="1"/>
          </p:cNvPicPr>
          <p:nvPr/>
        </p:nvPicPr>
        <p:blipFill>
          <a:blip r:embed="rId2"/>
          <a:stretch>
            <a:fillRect/>
          </a:stretch>
        </p:blipFill>
        <p:spPr>
          <a:xfrm>
            <a:off x="3532910" y="1000926"/>
            <a:ext cx="5292586" cy="3919138"/>
          </a:xfrm>
          <a:prstGeom prst="rect">
            <a:avLst/>
          </a:prstGeom>
        </p:spPr>
      </p:pic>
      <p:sp>
        <p:nvSpPr>
          <p:cNvPr id="9" name="Titre 1">
            <a:extLst>
              <a:ext uri="{FF2B5EF4-FFF2-40B4-BE49-F238E27FC236}">
                <a16:creationId xmlns:a16="http://schemas.microsoft.com/office/drawing/2014/main" id="{ED371C24-5612-4AC6-B84D-E38ED72864C8}"/>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Capacitor types</a:t>
            </a:r>
          </a:p>
        </p:txBody>
      </p:sp>
      <p:sp>
        <p:nvSpPr>
          <p:cNvPr id="11" name="Espace réservé du texte 2">
            <a:extLst>
              <a:ext uri="{FF2B5EF4-FFF2-40B4-BE49-F238E27FC236}">
                <a16:creationId xmlns:a16="http://schemas.microsoft.com/office/drawing/2014/main" id="{1BA619EC-FF48-484F-8214-69E1940EEB60}"/>
              </a:ext>
            </a:extLst>
          </p:cNvPr>
          <p:cNvSpPr>
            <a:spLocks noGrp="1"/>
          </p:cNvSpPr>
          <p:nvPr>
            <p:ph type="body" sz="quarter" idx="12"/>
          </p:nvPr>
        </p:nvSpPr>
        <p:spPr>
          <a:xfrm>
            <a:off x="74341" y="89867"/>
            <a:ext cx="802888" cy="802231"/>
          </a:xfrm>
        </p:spPr>
        <p:txBody>
          <a:bodyPr/>
          <a:lstStyle/>
          <a:p>
            <a:r>
              <a:rPr lang="fr-FR" sz="4400" dirty="0"/>
              <a:t>1|</a:t>
            </a:r>
          </a:p>
        </p:txBody>
      </p:sp>
      <p:sp>
        <p:nvSpPr>
          <p:cNvPr id="12" name="Espace réservé du texte 3">
            <a:extLst>
              <a:ext uri="{FF2B5EF4-FFF2-40B4-BE49-F238E27FC236}">
                <a16:creationId xmlns:a16="http://schemas.microsoft.com/office/drawing/2014/main" id="{F18F553F-6FD8-475F-8C98-2AE10AA14B95}"/>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2621512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509133"/>
            <a:ext cx="2808000" cy="308083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Capacitors in parallel </a:t>
            </a:r>
            <a:r>
              <a:rPr lang="en-GB" dirty="0">
                <a:latin typeface="Helvetica" panose="020B0604020202020204" pitchFamily="34" charset="0"/>
                <a:cs typeface="Helvetica" panose="020B0604020202020204" pitchFamily="34" charset="0"/>
              </a:rPr>
              <a:t>see their values adding, like for resistors in series.</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Parallel capacitors limit the max voltage rating to that of the smallest capacitor.</a:t>
            </a:r>
          </a:p>
        </p:txBody>
      </p:sp>
      <p:pic>
        <p:nvPicPr>
          <p:cNvPr id="9" name="Image 8" descr="Une image contenant horloge&#10;&#10;Description générée automatiquement">
            <a:extLst>
              <a:ext uri="{FF2B5EF4-FFF2-40B4-BE49-F238E27FC236}">
                <a16:creationId xmlns:a16="http://schemas.microsoft.com/office/drawing/2014/main" id="{84C397BA-4261-411A-8775-948C7C67AD9D}"/>
              </a:ext>
            </a:extLst>
          </p:cNvPr>
          <p:cNvPicPr>
            <a:picLocks noChangeAspect="1"/>
          </p:cNvPicPr>
          <p:nvPr/>
        </p:nvPicPr>
        <p:blipFill>
          <a:blip r:embed="rId2"/>
          <a:stretch>
            <a:fillRect/>
          </a:stretch>
        </p:blipFill>
        <p:spPr>
          <a:xfrm>
            <a:off x="3214862" y="1145700"/>
            <a:ext cx="5610633" cy="3080839"/>
          </a:xfrm>
          <a:prstGeom prst="rect">
            <a:avLst/>
          </a:prstGeom>
        </p:spPr>
      </p:pic>
      <p:sp>
        <p:nvSpPr>
          <p:cNvPr id="10" name="Titre 1">
            <a:extLst>
              <a:ext uri="{FF2B5EF4-FFF2-40B4-BE49-F238E27FC236}">
                <a16:creationId xmlns:a16="http://schemas.microsoft.com/office/drawing/2014/main" id="{DE6072F5-6348-4A32-A237-FC6151839675}"/>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Parallel circuit</a:t>
            </a:r>
          </a:p>
        </p:txBody>
      </p:sp>
      <p:sp>
        <p:nvSpPr>
          <p:cNvPr id="11" name="Espace réservé du texte 2">
            <a:extLst>
              <a:ext uri="{FF2B5EF4-FFF2-40B4-BE49-F238E27FC236}">
                <a16:creationId xmlns:a16="http://schemas.microsoft.com/office/drawing/2014/main" id="{8CA59049-A039-43F5-8A93-F657F9B58D33}"/>
              </a:ext>
            </a:extLst>
          </p:cNvPr>
          <p:cNvSpPr>
            <a:spLocks noGrp="1"/>
          </p:cNvSpPr>
          <p:nvPr>
            <p:ph type="body" sz="quarter" idx="12"/>
          </p:nvPr>
        </p:nvSpPr>
        <p:spPr>
          <a:xfrm>
            <a:off x="74341" y="89867"/>
            <a:ext cx="802888" cy="802231"/>
          </a:xfrm>
        </p:spPr>
        <p:txBody>
          <a:bodyPr/>
          <a:lstStyle/>
          <a:p>
            <a:r>
              <a:rPr lang="fr-FR" sz="4400" dirty="0"/>
              <a:t>1|</a:t>
            </a:r>
          </a:p>
        </p:txBody>
      </p:sp>
      <p:sp>
        <p:nvSpPr>
          <p:cNvPr id="12" name="Espace réservé du texte 3">
            <a:extLst>
              <a:ext uri="{FF2B5EF4-FFF2-40B4-BE49-F238E27FC236}">
                <a16:creationId xmlns:a16="http://schemas.microsoft.com/office/drawing/2014/main" id="{93FE03DA-AEE2-4047-97FF-4A8ADCFD259A}"/>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3139330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509133"/>
            <a:ext cx="2808000" cy="264745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Capacitors in series </a:t>
            </a:r>
            <a:r>
              <a:rPr lang="en-GB" dirty="0">
                <a:latin typeface="Helvetica" panose="020B0604020202020204" pitchFamily="34" charset="0"/>
                <a:cs typeface="Helvetica" panose="020B0604020202020204" pitchFamily="34" charset="0"/>
              </a:rPr>
              <a:t>increase the max voltage but decrease the capacitance value.</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The capacitance value is lower than the smallest capacitor of the series</a:t>
            </a:r>
          </a:p>
        </p:txBody>
      </p:sp>
      <p:pic>
        <p:nvPicPr>
          <p:cNvPr id="7" name="Image 6" descr="Une image contenant texte&#10;&#10;Description générée automatiquement">
            <a:extLst>
              <a:ext uri="{FF2B5EF4-FFF2-40B4-BE49-F238E27FC236}">
                <a16:creationId xmlns:a16="http://schemas.microsoft.com/office/drawing/2014/main" id="{3B658FC5-9895-4001-BD33-19AF0BA72A14}"/>
              </a:ext>
            </a:extLst>
          </p:cNvPr>
          <p:cNvPicPr>
            <a:picLocks noChangeAspect="1"/>
          </p:cNvPicPr>
          <p:nvPr/>
        </p:nvPicPr>
        <p:blipFill>
          <a:blip r:embed="rId2"/>
          <a:stretch>
            <a:fillRect/>
          </a:stretch>
        </p:blipFill>
        <p:spPr>
          <a:xfrm>
            <a:off x="3828783" y="1006169"/>
            <a:ext cx="5098767" cy="3939490"/>
          </a:xfrm>
          <a:prstGeom prst="rect">
            <a:avLst/>
          </a:prstGeom>
        </p:spPr>
      </p:pic>
      <p:sp>
        <p:nvSpPr>
          <p:cNvPr id="9" name="Titre 1">
            <a:extLst>
              <a:ext uri="{FF2B5EF4-FFF2-40B4-BE49-F238E27FC236}">
                <a16:creationId xmlns:a16="http://schemas.microsoft.com/office/drawing/2014/main" id="{57A2D4B5-514D-43DF-8850-B3F3F0EC3EA9}"/>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Series circuit</a:t>
            </a:r>
          </a:p>
        </p:txBody>
      </p:sp>
      <p:sp>
        <p:nvSpPr>
          <p:cNvPr id="11" name="Espace réservé du texte 2">
            <a:extLst>
              <a:ext uri="{FF2B5EF4-FFF2-40B4-BE49-F238E27FC236}">
                <a16:creationId xmlns:a16="http://schemas.microsoft.com/office/drawing/2014/main" id="{79FA9076-4CDC-4368-BB67-73C7A611D7ED}"/>
              </a:ext>
            </a:extLst>
          </p:cNvPr>
          <p:cNvSpPr>
            <a:spLocks noGrp="1"/>
          </p:cNvSpPr>
          <p:nvPr>
            <p:ph type="body" sz="quarter" idx="12"/>
          </p:nvPr>
        </p:nvSpPr>
        <p:spPr>
          <a:xfrm>
            <a:off x="74341" y="89867"/>
            <a:ext cx="802888" cy="802231"/>
          </a:xfrm>
        </p:spPr>
        <p:txBody>
          <a:bodyPr/>
          <a:lstStyle/>
          <a:p>
            <a:r>
              <a:rPr lang="fr-FR" sz="4400" dirty="0"/>
              <a:t>1|</a:t>
            </a:r>
          </a:p>
        </p:txBody>
      </p:sp>
      <p:sp>
        <p:nvSpPr>
          <p:cNvPr id="12" name="Espace réservé du texte 3">
            <a:extLst>
              <a:ext uri="{FF2B5EF4-FFF2-40B4-BE49-F238E27FC236}">
                <a16:creationId xmlns:a16="http://schemas.microsoft.com/office/drawing/2014/main" id="{8A203C8A-7D9C-48DB-8E5A-BD568ECBD083}"/>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3550313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1|</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800" dirty="0" err="1">
                <a:solidFill>
                  <a:schemeClr val="tx1">
                    <a:lumMod val="85000"/>
                  </a:schemeClr>
                </a:solidFill>
                <a:latin typeface="Helvetica" panose="020B0604020202020204" pitchFamily="34" charset="0"/>
                <a:cs typeface="Helvetica" panose="020B0604020202020204" pitchFamily="34" charset="0"/>
              </a:rPr>
              <a:t>Electricity</a:t>
            </a:r>
            <a:r>
              <a:rPr lang="fr-FR" sz="2800" dirty="0">
                <a:solidFill>
                  <a:schemeClr val="tx1">
                    <a:lumMod val="85000"/>
                  </a:schemeClr>
                </a:solidFill>
                <a:latin typeface="Helvetica" panose="020B0604020202020204" pitchFamily="34" charset="0"/>
                <a:cs typeface="Helvetica" panose="020B0604020202020204" pitchFamily="34" charset="0"/>
              </a:rPr>
              <a:t> Principles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Atoms &amp; Molecules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Electricity &amp; liquid </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Electric current</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Electric tension </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Ground</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Potential difference</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Active circuit</a:t>
            </a:r>
          </a:p>
        </p:txBody>
      </p:sp>
      <p:pic>
        <p:nvPicPr>
          <p:cNvPr id="6" name="Picture 2" descr="Atom Wallpapers - Top Free Atom Backgrounds - WallpaperAccess">
            <a:extLst>
              <a:ext uri="{FF2B5EF4-FFF2-40B4-BE49-F238E27FC236}">
                <a16:creationId xmlns:a16="http://schemas.microsoft.com/office/drawing/2014/main" id="{C3E55707-8960-4FE5-B4A5-3826FB78E2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877" t="5560" r="12431" b="10154"/>
          <a:stretch/>
        </p:blipFill>
        <p:spPr bwMode="auto">
          <a:xfrm>
            <a:off x="4799251" y="637882"/>
            <a:ext cx="4029047" cy="3844063"/>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943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horloge&#10;&#10;Description générée automatiquement">
            <a:extLst>
              <a:ext uri="{FF2B5EF4-FFF2-40B4-BE49-F238E27FC236}">
                <a16:creationId xmlns:a16="http://schemas.microsoft.com/office/drawing/2014/main" id="{D507F8CE-8C4F-46BB-89B0-A1D1FC3E7FB6}"/>
              </a:ext>
            </a:extLst>
          </p:cNvPr>
          <p:cNvPicPr>
            <a:picLocks noChangeAspect="1"/>
          </p:cNvPicPr>
          <p:nvPr/>
        </p:nvPicPr>
        <p:blipFill>
          <a:blip r:embed="rId2"/>
          <a:stretch>
            <a:fillRect/>
          </a:stretch>
        </p:blipFill>
        <p:spPr>
          <a:xfrm>
            <a:off x="3024450" y="2311365"/>
            <a:ext cx="5968071" cy="1797442"/>
          </a:xfrm>
          <a:prstGeom prst="rect">
            <a:avLst/>
          </a:prstGeom>
        </p:spPr>
      </p:pic>
      <p:sp>
        <p:nvSpPr>
          <p:cNvPr id="10" name="Espace réservé du texte 2">
            <a:extLst>
              <a:ext uri="{FF2B5EF4-FFF2-40B4-BE49-F238E27FC236}">
                <a16:creationId xmlns:a16="http://schemas.microsoft.com/office/drawing/2014/main" id="{D3771C08-12C9-4720-A58E-54A643B03DFD}"/>
              </a:ext>
            </a:extLst>
          </p:cNvPr>
          <p:cNvSpPr txBox="1">
            <a:spLocks/>
          </p:cNvSpPr>
          <p:nvPr/>
        </p:nvSpPr>
        <p:spPr>
          <a:xfrm>
            <a:off x="318505" y="1509133"/>
            <a:ext cx="2808000" cy="275513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Example :</a:t>
            </a:r>
          </a:p>
          <a:p>
            <a:r>
              <a:rPr lang="en-US" dirty="0">
                <a:latin typeface="Helvetica" panose="020B0604020202020204" pitchFamily="34" charset="0"/>
                <a:cs typeface="Helvetica" panose="020B0604020202020204" pitchFamily="34" charset="0"/>
              </a:rPr>
              <a:t>Find the total capacitance and maximum working voltage (WV) for the capacitor in the parallel network.</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(b) Find the total capacitance, WV, V1, and V2. </a:t>
            </a:r>
            <a:endParaRPr lang="fr-FR" dirty="0">
              <a:latin typeface="Helvetica" panose="020B0604020202020204" pitchFamily="34" charset="0"/>
              <a:cs typeface="Helvetica" panose="020B0604020202020204" pitchFamily="34" charset="0"/>
            </a:endParaRPr>
          </a:p>
        </p:txBody>
      </p:sp>
      <p:pic>
        <p:nvPicPr>
          <p:cNvPr id="12" name="Image 11">
            <a:extLst>
              <a:ext uri="{FF2B5EF4-FFF2-40B4-BE49-F238E27FC236}">
                <a16:creationId xmlns:a16="http://schemas.microsoft.com/office/drawing/2014/main" id="{7D1D06A9-BBA8-4E12-8E47-1BAE0FDDC255}"/>
              </a:ext>
            </a:extLst>
          </p:cNvPr>
          <p:cNvPicPr>
            <a:picLocks noChangeAspect="1"/>
          </p:cNvPicPr>
          <p:nvPr/>
        </p:nvPicPr>
        <p:blipFill>
          <a:blip r:embed="rId3"/>
          <a:stretch>
            <a:fillRect/>
          </a:stretch>
        </p:blipFill>
        <p:spPr>
          <a:xfrm>
            <a:off x="5136313" y="1141120"/>
            <a:ext cx="3856208" cy="1036356"/>
          </a:xfrm>
          <a:prstGeom prst="rect">
            <a:avLst/>
          </a:prstGeom>
        </p:spPr>
      </p:pic>
      <p:sp>
        <p:nvSpPr>
          <p:cNvPr id="7" name="Titre 1">
            <a:extLst>
              <a:ext uri="{FF2B5EF4-FFF2-40B4-BE49-F238E27FC236}">
                <a16:creationId xmlns:a16="http://schemas.microsoft.com/office/drawing/2014/main" id="{A702F554-9722-4443-ADB6-971CB052238A}"/>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Series/parallel circuit</a:t>
            </a:r>
          </a:p>
        </p:txBody>
      </p:sp>
      <p:sp>
        <p:nvSpPr>
          <p:cNvPr id="13" name="Espace réservé du texte 2">
            <a:extLst>
              <a:ext uri="{FF2B5EF4-FFF2-40B4-BE49-F238E27FC236}">
                <a16:creationId xmlns:a16="http://schemas.microsoft.com/office/drawing/2014/main" id="{FD4ECE74-4AB4-47CA-9A99-467F070CAC13}"/>
              </a:ext>
            </a:extLst>
          </p:cNvPr>
          <p:cNvSpPr>
            <a:spLocks noGrp="1"/>
          </p:cNvSpPr>
          <p:nvPr>
            <p:ph type="body" sz="quarter" idx="12"/>
          </p:nvPr>
        </p:nvSpPr>
        <p:spPr>
          <a:xfrm>
            <a:off x="74341" y="89867"/>
            <a:ext cx="802888" cy="802231"/>
          </a:xfrm>
        </p:spPr>
        <p:txBody>
          <a:bodyPr/>
          <a:lstStyle/>
          <a:p>
            <a:r>
              <a:rPr lang="fr-FR" sz="4400" dirty="0"/>
              <a:t>1|</a:t>
            </a:r>
          </a:p>
        </p:txBody>
      </p:sp>
      <p:sp>
        <p:nvSpPr>
          <p:cNvPr id="14" name="Espace réservé du texte 3">
            <a:extLst>
              <a:ext uri="{FF2B5EF4-FFF2-40B4-BE49-F238E27FC236}">
                <a16:creationId xmlns:a16="http://schemas.microsoft.com/office/drawing/2014/main" id="{1A6BE1BC-74E1-45DC-8D4A-EE87E1299A05}"/>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302152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509133"/>
            <a:ext cx="2808000" cy="264745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A bypass capacitor </a:t>
            </a:r>
            <a:r>
              <a:rPr lang="en-GB" dirty="0">
                <a:latin typeface="Helvetica" panose="020B0604020202020204" pitchFamily="34" charset="0"/>
                <a:cs typeface="Helvetica" panose="020B0604020202020204" pitchFamily="34" charset="0"/>
              </a:rPr>
              <a:t>is a capacitor connected between the ground and the VCC. This circuit helps to reduce potential noise coming from the alimentation or the circuit itself.</a:t>
            </a:r>
            <a:endParaRPr lang="en-GB" dirty="0">
              <a:solidFill>
                <a:schemeClr val="accent2"/>
              </a:solidFill>
              <a:latin typeface="Helvetica" panose="020B0604020202020204" pitchFamily="34" charset="0"/>
              <a:cs typeface="Helvetica" panose="020B0604020202020204" pitchFamily="34" charset="0"/>
            </a:endParaRPr>
          </a:p>
        </p:txBody>
      </p:sp>
      <p:pic>
        <p:nvPicPr>
          <p:cNvPr id="1026" name="Picture 2" descr="What is a Bypass Capacitor? Tutorial | Applications |ELECTRONICS IDEA">
            <a:extLst>
              <a:ext uri="{FF2B5EF4-FFF2-40B4-BE49-F238E27FC236}">
                <a16:creationId xmlns:a16="http://schemas.microsoft.com/office/drawing/2014/main" id="{89D3AF52-FD4E-47AB-918C-218B23C24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5199" y="1163784"/>
            <a:ext cx="5610296" cy="3635472"/>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33DEF407-80E7-4E71-877C-F2BDD2765F05}"/>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Bypass capacitor</a:t>
            </a:r>
          </a:p>
        </p:txBody>
      </p:sp>
      <p:sp>
        <p:nvSpPr>
          <p:cNvPr id="11" name="Espace réservé du texte 2">
            <a:extLst>
              <a:ext uri="{FF2B5EF4-FFF2-40B4-BE49-F238E27FC236}">
                <a16:creationId xmlns:a16="http://schemas.microsoft.com/office/drawing/2014/main" id="{9A13622B-9E31-4023-AF91-13453C296196}"/>
              </a:ext>
            </a:extLst>
          </p:cNvPr>
          <p:cNvSpPr>
            <a:spLocks noGrp="1"/>
          </p:cNvSpPr>
          <p:nvPr>
            <p:ph type="body" sz="quarter" idx="12"/>
          </p:nvPr>
        </p:nvSpPr>
        <p:spPr>
          <a:xfrm>
            <a:off x="74341" y="89867"/>
            <a:ext cx="802888" cy="802231"/>
          </a:xfrm>
        </p:spPr>
        <p:txBody>
          <a:bodyPr/>
          <a:lstStyle/>
          <a:p>
            <a:r>
              <a:rPr lang="fr-FR" sz="4400" dirty="0"/>
              <a:t>1|</a:t>
            </a:r>
          </a:p>
        </p:txBody>
      </p:sp>
      <p:sp>
        <p:nvSpPr>
          <p:cNvPr id="12" name="Espace réservé du texte 3">
            <a:extLst>
              <a:ext uri="{FF2B5EF4-FFF2-40B4-BE49-F238E27FC236}">
                <a16:creationId xmlns:a16="http://schemas.microsoft.com/office/drawing/2014/main" id="{6637A15B-2343-437F-8E58-AE8773910F05}"/>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2231544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4" y="1509133"/>
            <a:ext cx="3004556" cy="314199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RC circuits </a:t>
            </a:r>
            <a:r>
              <a:rPr lang="en-GB" dirty="0">
                <a:latin typeface="Helvetica" panose="020B0604020202020204" pitchFamily="34" charset="0"/>
                <a:cs typeface="Helvetica" panose="020B0604020202020204" pitchFamily="34" charset="0"/>
              </a:rPr>
              <a:t>are used as oscillators. The charge/discharge time can be controlled with the values of the resistor and capacitor. This circuit consists of a resistor and capacitor in series. During the charge and discharge of the capacitor, the voltage value between the two components evolve</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During charge</a:t>
            </a:r>
            <a:r>
              <a:rPr lang="en-GB" dirty="0">
                <a:latin typeface="Helvetica" panose="020B0604020202020204" pitchFamily="34" charset="0"/>
                <a:cs typeface="Helvetica" panose="020B0604020202020204" pitchFamily="34" charset="0"/>
              </a:rPr>
              <a:t>, the voltage rise between the component.</a:t>
            </a:r>
          </a:p>
        </p:txBody>
      </p:sp>
      <p:pic>
        <p:nvPicPr>
          <p:cNvPr id="7" name="Image 6" descr="Une image contenant texte&#10;&#10;Description générée automatiquement">
            <a:extLst>
              <a:ext uri="{FF2B5EF4-FFF2-40B4-BE49-F238E27FC236}">
                <a16:creationId xmlns:a16="http://schemas.microsoft.com/office/drawing/2014/main" id="{6EF5D8BA-FB7D-4008-AC62-CABCC619BEC9}"/>
              </a:ext>
            </a:extLst>
          </p:cNvPr>
          <p:cNvPicPr>
            <a:picLocks noChangeAspect="1"/>
          </p:cNvPicPr>
          <p:nvPr/>
        </p:nvPicPr>
        <p:blipFill>
          <a:blip r:embed="rId3"/>
          <a:stretch>
            <a:fillRect/>
          </a:stretch>
        </p:blipFill>
        <p:spPr>
          <a:xfrm>
            <a:off x="3323061" y="1006169"/>
            <a:ext cx="5604489" cy="3340049"/>
          </a:xfrm>
          <a:prstGeom prst="rect">
            <a:avLst/>
          </a:prstGeom>
        </p:spPr>
      </p:pic>
      <p:sp>
        <p:nvSpPr>
          <p:cNvPr id="9" name="Titre 1">
            <a:extLst>
              <a:ext uri="{FF2B5EF4-FFF2-40B4-BE49-F238E27FC236}">
                <a16:creationId xmlns:a16="http://schemas.microsoft.com/office/drawing/2014/main" id="{33D2C30F-B28D-47D1-B631-DDA637E19E38}"/>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RC circuit</a:t>
            </a:r>
          </a:p>
        </p:txBody>
      </p:sp>
      <p:sp>
        <p:nvSpPr>
          <p:cNvPr id="11" name="Espace réservé du texte 2">
            <a:extLst>
              <a:ext uri="{FF2B5EF4-FFF2-40B4-BE49-F238E27FC236}">
                <a16:creationId xmlns:a16="http://schemas.microsoft.com/office/drawing/2014/main" id="{F9357415-43B5-45CB-BF43-7D160EEC920A}"/>
              </a:ext>
            </a:extLst>
          </p:cNvPr>
          <p:cNvSpPr>
            <a:spLocks noGrp="1"/>
          </p:cNvSpPr>
          <p:nvPr>
            <p:ph type="body" sz="quarter" idx="12"/>
          </p:nvPr>
        </p:nvSpPr>
        <p:spPr>
          <a:xfrm>
            <a:off x="74341" y="89867"/>
            <a:ext cx="802888" cy="802231"/>
          </a:xfrm>
        </p:spPr>
        <p:txBody>
          <a:bodyPr/>
          <a:lstStyle/>
          <a:p>
            <a:r>
              <a:rPr lang="fr-FR" sz="4400" dirty="0"/>
              <a:t>1|</a:t>
            </a:r>
          </a:p>
        </p:txBody>
      </p:sp>
      <p:sp>
        <p:nvSpPr>
          <p:cNvPr id="12" name="Espace réservé du texte 3">
            <a:extLst>
              <a:ext uri="{FF2B5EF4-FFF2-40B4-BE49-F238E27FC236}">
                <a16:creationId xmlns:a16="http://schemas.microsoft.com/office/drawing/2014/main" id="{7F9CAC78-EAD9-4668-8F61-544A3E5123F5}"/>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1193331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9A515DF7-6A8B-4F43-B7ED-CA3D24AE8CBA}"/>
              </a:ext>
            </a:extLst>
          </p:cNvPr>
          <p:cNvPicPr>
            <a:picLocks noChangeAspect="1"/>
          </p:cNvPicPr>
          <p:nvPr/>
        </p:nvPicPr>
        <p:blipFill>
          <a:blip r:embed="rId3"/>
          <a:stretch>
            <a:fillRect/>
          </a:stretch>
        </p:blipFill>
        <p:spPr>
          <a:xfrm>
            <a:off x="771579" y="916960"/>
            <a:ext cx="7285599" cy="1529636"/>
          </a:xfrm>
          <a:prstGeom prst="rect">
            <a:avLst/>
          </a:prstGeom>
        </p:spPr>
      </p:pic>
      <p:pic>
        <p:nvPicPr>
          <p:cNvPr id="12" name="Image 11" descr="Une image contenant objet, horloge&#10;&#10;Description générée automatiquement">
            <a:extLst>
              <a:ext uri="{FF2B5EF4-FFF2-40B4-BE49-F238E27FC236}">
                <a16:creationId xmlns:a16="http://schemas.microsoft.com/office/drawing/2014/main" id="{8B2A37E5-3ED1-423A-912D-20CB17305BE6}"/>
              </a:ext>
            </a:extLst>
          </p:cNvPr>
          <p:cNvPicPr>
            <a:picLocks noChangeAspect="1"/>
          </p:cNvPicPr>
          <p:nvPr/>
        </p:nvPicPr>
        <p:blipFill>
          <a:blip r:embed="rId4"/>
          <a:stretch>
            <a:fillRect/>
          </a:stretch>
        </p:blipFill>
        <p:spPr>
          <a:xfrm>
            <a:off x="771580" y="2507403"/>
            <a:ext cx="3447121" cy="1756866"/>
          </a:xfrm>
          <a:prstGeom prst="rect">
            <a:avLst/>
          </a:prstGeom>
        </p:spPr>
      </p:pic>
      <p:pic>
        <p:nvPicPr>
          <p:cNvPr id="14" name="Image 13">
            <a:extLst>
              <a:ext uri="{FF2B5EF4-FFF2-40B4-BE49-F238E27FC236}">
                <a16:creationId xmlns:a16="http://schemas.microsoft.com/office/drawing/2014/main" id="{704E01C9-D49D-426A-B26E-AF0B5D909402}"/>
              </a:ext>
            </a:extLst>
          </p:cNvPr>
          <p:cNvPicPr>
            <a:picLocks noChangeAspect="1"/>
          </p:cNvPicPr>
          <p:nvPr/>
        </p:nvPicPr>
        <p:blipFill>
          <a:blip r:embed="rId5"/>
          <a:stretch>
            <a:fillRect/>
          </a:stretch>
        </p:blipFill>
        <p:spPr>
          <a:xfrm>
            <a:off x="4414819" y="2507403"/>
            <a:ext cx="3642360" cy="2396786"/>
          </a:xfrm>
          <a:prstGeom prst="rect">
            <a:avLst/>
          </a:prstGeom>
        </p:spPr>
      </p:pic>
      <p:sp>
        <p:nvSpPr>
          <p:cNvPr id="11" name="Espace réservé du texte 2">
            <a:extLst>
              <a:ext uri="{FF2B5EF4-FFF2-40B4-BE49-F238E27FC236}">
                <a16:creationId xmlns:a16="http://schemas.microsoft.com/office/drawing/2014/main" id="{25072B63-7C38-4CD2-833D-8A548D9A0737}"/>
              </a:ext>
            </a:extLst>
          </p:cNvPr>
          <p:cNvSpPr>
            <a:spLocks noGrp="1"/>
          </p:cNvSpPr>
          <p:nvPr>
            <p:ph type="body" sz="quarter" idx="12"/>
          </p:nvPr>
        </p:nvSpPr>
        <p:spPr>
          <a:xfrm>
            <a:off x="74341" y="89867"/>
            <a:ext cx="802888" cy="802231"/>
          </a:xfrm>
        </p:spPr>
        <p:txBody>
          <a:bodyPr/>
          <a:lstStyle/>
          <a:p>
            <a:r>
              <a:rPr lang="fr-FR" sz="4400" dirty="0"/>
              <a:t>1|</a:t>
            </a:r>
          </a:p>
        </p:txBody>
      </p:sp>
      <p:sp>
        <p:nvSpPr>
          <p:cNvPr id="13" name="Espace réservé du texte 3">
            <a:extLst>
              <a:ext uri="{FF2B5EF4-FFF2-40B4-BE49-F238E27FC236}">
                <a16:creationId xmlns:a16="http://schemas.microsoft.com/office/drawing/2014/main" id="{E0C7A55B-3C5F-4E51-96F6-C70718F2551E}"/>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15679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509134"/>
            <a:ext cx="3312813" cy="304682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RC circuits </a:t>
            </a:r>
            <a:r>
              <a:rPr lang="en-GB" dirty="0">
                <a:latin typeface="Helvetica" panose="020B0604020202020204" pitchFamily="34" charset="0"/>
                <a:cs typeface="Helvetica" panose="020B0604020202020204" pitchFamily="34" charset="0"/>
              </a:rPr>
              <a:t>are used as oscillators. The charge/discharge time can be controlled with the values of the resistor and capacitor. This circuit consists of a resistor and capacitor in series. During the charge and discharge of the capacitor, the voltage value between the two components evolve</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During discharge</a:t>
            </a:r>
            <a:r>
              <a:rPr lang="en-GB" dirty="0">
                <a:latin typeface="Helvetica" panose="020B0604020202020204" pitchFamily="34" charset="0"/>
                <a:cs typeface="Helvetica" panose="020B0604020202020204" pitchFamily="34" charset="0"/>
              </a:rPr>
              <a:t>, the voltage drop between the components</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We consider a capacitor discharged after a time = 5</a:t>
            </a:r>
            <a:r>
              <a:rPr lang="en-GB" dirty="0"/>
              <a:t>𝜏</a:t>
            </a:r>
            <a:endParaRPr lang="en-GB" dirty="0">
              <a:latin typeface="Helvetica" panose="020B0604020202020204" pitchFamily="34" charset="0"/>
              <a:cs typeface="Helvetica" panose="020B0604020202020204" pitchFamily="34" charset="0"/>
            </a:endParaRPr>
          </a:p>
        </p:txBody>
      </p:sp>
      <p:pic>
        <p:nvPicPr>
          <p:cNvPr id="7" name="Image 6">
            <a:extLst>
              <a:ext uri="{FF2B5EF4-FFF2-40B4-BE49-F238E27FC236}">
                <a16:creationId xmlns:a16="http://schemas.microsoft.com/office/drawing/2014/main" id="{6EF5D8BA-FB7D-4008-AC62-CABCC619BEC9}"/>
              </a:ext>
            </a:extLst>
          </p:cNvPr>
          <p:cNvPicPr>
            <a:picLocks noChangeAspect="1"/>
          </p:cNvPicPr>
          <p:nvPr/>
        </p:nvPicPr>
        <p:blipFill>
          <a:blip r:embed="rId3"/>
          <a:srcRect/>
          <a:stretch/>
        </p:blipFill>
        <p:spPr>
          <a:xfrm>
            <a:off x="3699000" y="1006169"/>
            <a:ext cx="5239763" cy="3046824"/>
          </a:xfrm>
          <a:prstGeom prst="rect">
            <a:avLst/>
          </a:prstGeom>
        </p:spPr>
      </p:pic>
      <p:sp>
        <p:nvSpPr>
          <p:cNvPr id="6" name="Titre 1">
            <a:extLst>
              <a:ext uri="{FF2B5EF4-FFF2-40B4-BE49-F238E27FC236}">
                <a16:creationId xmlns:a16="http://schemas.microsoft.com/office/drawing/2014/main" id="{AFE8E318-98CB-4337-BBAA-156D3929E39F}"/>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RC circuit</a:t>
            </a:r>
          </a:p>
        </p:txBody>
      </p:sp>
      <p:sp>
        <p:nvSpPr>
          <p:cNvPr id="11" name="Espace réservé du texte 2">
            <a:extLst>
              <a:ext uri="{FF2B5EF4-FFF2-40B4-BE49-F238E27FC236}">
                <a16:creationId xmlns:a16="http://schemas.microsoft.com/office/drawing/2014/main" id="{FA7EC2CF-1EF7-41B5-B035-0A04D290EF5A}"/>
              </a:ext>
            </a:extLst>
          </p:cNvPr>
          <p:cNvSpPr>
            <a:spLocks noGrp="1"/>
          </p:cNvSpPr>
          <p:nvPr>
            <p:ph type="body" sz="quarter" idx="12"/>
          </p:nvPr>
        </p:nvSpPr>
        <p:spPr>
          <a:xfrm>
            <a:off x="74341" y="89867"/>
            <a:ext cx="802888" cy="802231"/>
          </a:xfrm>
        </p:spPr>
        <p:txBody>
          <a:bodyPr/>
          <a:lstStyle/>
          <a:p>
            <a:r>
              <a:rPr lang="fr-FR" sz="4400" dirty="0"/>
              <a:t>1|</a:t>
            </a:r>
          </a:p>
        </p:txBody>
      </p:sp>
      <p:sp>
        <p:nvSpPr>
          <p:cNvPr id="12" name="Espace réservé du texte 3">
            <a:extLst>
              <a:ext uri="{FF2B5EF4-FFF2-40B4-BE49-F238E27FC236}">
                <a16:creationId xmlns:a16="http://schemas.microsoft.com/office/drawing/2014/main" id="{446E41B9-8D14-4F18-AC47-FD741EAF92CF}"/>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3922544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couteau, table&#10;&#10;Description générée automatiquement">
            <a:extLst>
              <a:ext uri="{FF2B5EF4-FFF2-40B4-BE49-F238E27FC236}">
                <a16:creationId xmlns:a16="http://schemas.microsoft.com/office/drawing/2014/main" id="{3628D72D-E024-4AA7-8446-7182EE8A832F}"/>
              </a:ext>
            </a:extLst>
          </p:cNvPr>
          <p:cNvPicPr>
            <a:picLocks noChangeAspect="1"/>
          </p:cNvPicPr>
          <p:nvPr/>
        </p:nvPicPr>
        <p:blipFill rotWithShape="1">
          <a:blip r:embed="rId3"/>
          <a:srcRect b="10738"/>
          <a:stretch/>
        </p:blipFill>
        <p:spPr>
          <a:xfrm>
            <a:off x="764964" y="2564641"/>
            <a:ext cx="7614072" cy="1181646"/>
          </a:xfrm>
          <a:prstGeom prst="rect">
            <a:avLst/>
          </a:prstGeom>
        </p:spPr>
      </p:pic>
      <p:pic>
        <p:nvPicPr>
          <p:cNvPr id="12" name="Image 11" descr="Une image contenant couteau&#10;&#10;Description générée automatiquement">
            <a:extLst>
              <a:ext uri="{FF2B5EF4-FFF2-40B4-BE49-F238E27FC236}">
                <a16:creationId xmlns:a16="http://schemas.microsoft.com/office/drawing/2014/main" id="{65FEFD81-BA6D-41B6-B62F-BCB53F28B8A7}"/>
              </a:ext>
            </a:extLst>
          </p:cNvPr>
          <p:cNvPicPr>
            <a:picLocks noChangeAspect="1"/>
          </p:cNvPicPr>
          <p:nvPr/>
        </p:nvPicPr>
        <p:blipFill>
          <a:blip r:embed="rId4"/>
          <a:stretch>
            <a:fillRect/>
          </a:stretch>
        </p:blipFill>
        <p:spPr>
          <a:xfrm>
            <a:off x="107509" y="1194582"/>
            <a:ext cx="8928982" cy="1181646"/>
          </a:xfrm>
          <a:prstGeom prst="rect">
            <a:avLst/>
          </a:prstGeom>
        </p:spPr>
      </p:pic>
      <p:sp>
        <p:nvSpPr>
          <p:cNvPr id="11" name="Espace réservé du texte 2">
            <a:extLst>
              <a:ext uri="{FF2B5EF4-FFF2-40B4-BE49-F238E27FC236}">
                <a16:creationId xmlns:a16="http://schemas.microsoft.com/office/drawing/2014/main" id="{DB7A306A-4356-418E-8D42-D6CF9BE93B8B}"/>
              </a:ext>
            </a:extLst>
          </p:cNvPr>
          <p:cNvSpPr>
            <a:spLocks noGrp="1"/>
          </p:cNvSpPr>
          <p:nvPr>
            <p:ph type="body" sz="quarter" idx="12"/>
          </p:nvPr>
        </p:nvSpPr>
        <p:spPr>
          <a:xfrm>
            <a:off x="74341" y="89867"/>
            <a:ext cx="802888" cy="802231"/>
          </a:xfrm>
        </p:spPr>
        <p:txBody>
          <a:bodyPr/>
          <a:lstStyle/>
          <a:p>
            <a:r>
              <a:rPr lang="fr-FR" sz="4400" dirty="0"/>
              <a:t>1|</a:t>
            </a:r>
          </a:p>
        </p:txBody>
      </p:sp>
      <p:sp>
        <p:nvSpPr>
          <p:cNvPr id="13" name="Espace réservé du texte 3">
            <a:extLst>
              <a:ext uri="{FF2B5EF4-FFF2-40B4-BE49-F238E27FC236}">
                <a16:creationId xmlns:a16="http://schemas.microsoft.com/office/drawing/2014/main" id="{CE4325C9-2DB2-4D2D-9286-8FC6B872E84E}"/>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364947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150 New Electricity Wallpaper Combination - Cameeron Web">
            <a:extLst>
              <a:ext uri="{FF2B5EF4-FFF2-40B4-BE49-F238E27FC236}">
                <a16:creationId xmlns:a16="http://schemas.microsoft.com/office/drawing/2014/main" id="{B0CDE593-3C21-431E-BCDB-FF49AC196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573" b="15350"/>
          <a:stretch/>
        </p:blipFill>
        <p:spPr bwMode="auto">
          <a:xfrm>
            <a:off x="4435870" y="1081082"/>
            <a:ext cx="4639556" cy="2740909"/>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9" name="Espace réservé du texte 2">
            <a:extLst>
              <a:ext uri="{FF2B5EF4-FFF2-40B4-BE49-F238E27FC236}">
                <a16:creationId xmlns:a16="http://schemas.microsoft.com/office/drawing/2014/main" id="{473036B3-7353-42C0-8C6B-63F07F5DD7BD}"/>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800" dirty="0" err="1">
                <a:solidFill>
                  <a:schemeClr val="tx1">
                    <a:lumMod val="85000"/>
                  </a:schemeClr>
                </a:solidFill>
                <a:latin typeface="Helvetica" panose="020B0604020202020204" pitchFamily="34" charset="0"/>
                <a:cs typeface="Helvetica" panose="020B0604020202020204" pitchFamily="34" charset="0"/>
              </a:rPr>
              <a:t>Inductors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Physic explication</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Inductor fabrication</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Series / parallel circuit</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Inductive divider</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RL circuit</a:t>
            </a:r>
          </a:p>
        </p:txBody>
      </p:sp>
      <p:sp>
        <p:nvSpPr>
          <p:cNvPr id="10" name="Espace réservé du texte 2">
            <a:extLst>
              <a:ext uri="{FF2B5EF4-FFF2-40B4-BE49-F238E27FC236}">
                <a16:creationId xmlns:a16="http://schemas.microsoft.com/office/drawing/2014/main" id="{C9B90E2F-EF2D-46CF-96DC-90F3F5C412B1}"/>
              </a:ext>
            </a:extLst>
          </p:cNvPr>
          <p:cNvSpPr>
            <a:spLocks noGrp="1"/>
          </p:cNvSpPr>
          <p:nvPr>
            <p:ph type="body" sz="quarter" idx="12"/>
          </p:nvPr>
        </p:nvSpPr>
        <p:spPr>
          <a:xfrm>
            <a:off x="74341" y="89867"/>
            <a:ext cx="802888" cy="802231"/>
          </a:xfrm>
        </p:spPr>
        <p:txBody>
          <a:bodyPr/>
          <a:lstStyle/>
          <a:p>
            <a:r>
              <a:rPr lang="fr-FR" sz="4400" dirty="0"/>
              <a:t>1|</a:t>
            </a:r>
          </a:p>
        </p:txBody>
      </p:sp>
      <p:sp>
        <p:nvSpPr>
          <p:cNvPr id="11" name="Espace réservé du texte 3">
            <a:extLst>
              <a:ext uri="{FF2B5EF4-FFF2-40B4-BE49-F238E27FC236}">
                <a16:creationId xmlns:a16="http://schemas.microsoft.com/office/drawing/2014/main" id="{E1BF5E37-BB83-48BE-97CE-8039E775C7D4}"/>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12907324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509133"/>
            <a:ext cx="2808000" cy="351963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00" dirty="0" err="1">
                <a:solidFill>
                  <a:schemeClr val="accent1"/>
                </a:solidFill>
                <a:latin typeface="Helvetica" panose="020B0604020202020204" pitchFamily="34" charset="0"/>
                <a:cs typeface="Helvetica" panose="020B0604020202020204" pitchFamily="34" charset="0"/>
              </a:rPr>
              <a:t>Definition</a:t>
            </a:r>
            <a:r>
              <a:rPr lang="fr-FR" sz="1800" dirty="0">
                <a:solidFill>
                  <a:schemeClr val="accent1"/>
                </a:solidFill>
                <a:latin typeface="Helvetica" panose="020B0604020202020204" pitchFamily="34" charset="0"/>
                <a:cs typeface="Helvetica" panose="020B0604020202020204" pitchFamily="34" charset="0"/>
              </a:rPr>
              <a:t> :</a:t>
            </a:r>
          </a:p>
          <a:p>
            <a:r>
              <a:rPr lang="fr-FR" b="1" dirty="0">
                <a:latin typeface="Helvetica" panose="020B0604020202020204" pitchFamily="34" charset="0"/>
                <a:cs typeface="Helvetica" panose="020B0604020202020204" pitchFamily="34" charset="0"/>
              </a:rPr>
              <a:t>An </a:t>
            </a:r>
            <a:r>
              <a:rPr lang="en-GB" b="1" dirty="0">
                <a:latin typeface="Helvetica" panose="020B0604020202020204" pitchFamily="34" charset="0"/>
                <a:cs typeface="Helvetica" panose="020B0604020202020204" pitchFamily="34" charset="0"/>
              </a:rPr>
              <a:t>inductor</a:t>
            </a:r>
            <a:r>
              <a:rPr lang="fr-FR" b="1" dirty="0">
                <a:latin typeface="Helvetica" panose="020B0604020202020204" pitchFamily="34" charset="0"/>
                <a:cs typeface="Helvetica" panose="020B0604020202020204" pitchFamily="34" charset="0"/>
              </a:rPr>
              <a:t> </a:t>
            </a:r>
            <a:r>
              <a:rPr lang="en-GB" dirty="0">
                <a:latin typeface="Helvetica" panose="020B0604020202020204" pitchFamily="34" charset="0"/>
                <a:cs typeface="Helvetica" panose="020B0604020202020204" pitchFamily="34" charset="0"/>
              </a:rPr>
              <a:t>is a conductive wire </a:t>
            </a:r>
            <a:r>
              <a:rPr lang="en-US" dirty="0">
                <a:latin typeface="Helvetica" panose="020B0604020202020204" pitchFamily="34" charset="0"/>
                <a:cs typeface="Helvetica" panose="020B0604020202020204" pitchFamily="34" charset="0"/>
              </a:rPr>
              <a:t>twisted on itself in a reel. With this shape, every twist creates a magnetic field, all this field adds, and it creates a bigger magnetic field at the scale of the inductor.</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Different kinds of inductors exist, some are twisted around magnetic or iron core to increase the magnetic field power.</a:t>
            </a:r>
            <a:endParaRPr lang="fr-FR" dirty="0">
              <a:latin typeface="Helvetica" panose="020B0604020202020204" pitchFamily="34" charset="0"/>
              <a:cs typeface="Helvetica" panose="020B0604020202020204" pitchFamily="34" charset="0"/>
            </a:endParaRPr>
          </a:p>
        </p:txBody>
      </p:sp>
      <p:pic>
        <p:nvPicPr>
          <p:cNvPr id="7" name="Image 6">
            <a:extLst>
              <a:ext uri="{FF2B5EF4-FFF2-40B4-BE49-F238E27FC236}">
                <a16:creationId xmlns:a16="http://schemas.microsoft.com/office/drawing/2014/main" id="{47F3541E-A463-4F0F-96CA-0656CEC3A1C7}"/>
              </a:ext>
            </a:extLst>
          </p:cNvPr>
          <p:cNvPicPr>
            <a:picLocks noChangeAspect="1"/>
          </p:cNvPicPr>
          <p:nvPr/>
        </p:nvPicPr>
        <p:blipFill>
          <a:blip r:embed="rId2"/>
          <a:stretch>
            <a:fillRect/>
          </a:stretch>
        </p:blipFill>
        <p:spPr>
          <a:xfrm>
            <a:off x="3317234" y="2216727"/>
            <a:ext cx="5610316" cy="2771270"/>
          </a:xfrm>
          <a:prstGeom prst="rect">
            <a:avLst/>
          </a:prstGeom>
        </p:spPr>
      </p:pic>
      <p:pic>
        <p:nvPicPr>
          <p:cNvPr id="9" name="Image 8">
            <a:extLst>
              <a:ext uri="{FF2B5EF4-FFF2-40B4-BE49-F238E27FC236}">
                <a16:creationId xmlns:a16="http://schemas.microsoft.com/office/drawing/2014/main" id="{FE41B54D-D483-4896-94B1-C3A7FDC50FCC}"/>
              </a:ext>
            </a:extLst>
          </p:cNvPr>
          <p:cNvPicPr>
            <a:picLocks noChangeAspect="1"/>
          </p:cNvPicPr>
          <p:nvPr/>
        </p:nvPicPr>
        <p:blipFill>
          <a:blip r:embed="rId3"/>
          <a:stretch>
            <a:fillRect/>
          </a:stretch>
        </p:blipFill>
        <p:spPr>
          <a:xfrm>
            <a:off x="6199909" y="181491"/>
            <a:ext cx="2727641" cy="1960492"/>
          </a:xfrm>
          <a:prstGeom prst="rect">
            <a:avLst/>
          </a:prstGeom>
        </p:spPr>
      </p:pic>
      <p:sp>
        <p:nvSpPr>
          <p:cNvPr id="10" name="Titre 1">
            <a:extLst>
              <a:ext uri="{FF2B5EF4-FFF2-40B4-BE49-F238E27FC236}">
                <a16:creationId xmlns:a16="http://schemas.microsoft.com/office/drawing/2014/main" id="{5DDC8058-6B8D-431A-877C-32C34F63C715}"/>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Physic explication</a:t>
            </a:r>
          </a:p>
        </p:txBody>
      </p:sp>
      <p:sp>
        <p:nvSpPr>
          <p:cNvPr id="12" name="Espace réservé du texte 2">
            <a:extLst>
              <a:ext uri="{FF2B5EF4-FFF2-40B4-BE49-F238E27FC236}">
                <a16:creationId xmlns:a16="http://schemas.microsoft.com/office/drawing/2014/main" id="{ADC6C7F9-C316-4211-AD16-1BE490ABFC04}"/>
              </a:ext>
            </a:extLst>
          </p:cNvPr>
          <p:cNvSpPr>
            <a:spLocks noGrp="1"/>
          </p:cNvSpPr>
          <p:nvPr>
            <p:ph type="body" sz="quarter" idx="12"/>
          </p:nvPr>
        </p:nvSpPr>
        <p:spPr>
          <a:xfrm>
            <a:off x="74341" y="89867"/>
            <a:ext cx="802888" cy="802231"/>
          </a:xfrm>
        </p:spPr>
        <p:txBody>
          <a:bodyPr/>
          <a:lstStyle/>
          <a:p>
            <a:r>
              <a:rPr lang="fr-FR" sz="4400" dirty="0"/>
              <a:t>1|</a:t>
            </a:r>
          </a:p>
        </p:txBody>
      </p:sp>
      <p:sp>
        <p:nvSpPr>
          <p:cNvPr id="13" name="Espace réservé du texte 3">
            <a:extLst>
              <a:ext uri="{FF2B5EF4-FFF2-40B4-BE49-F238E27FC236}">
                <a16:creationId xmlns:a16="http://schemas.microsoft.com/office/drawing/2014/main" id="{645A6AC2-6D79-43A9-A909-A1A6B0B51C78}"/>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1722644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572126"/>
            <a:ext cx="2966922" cy="345664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Properties :</a:t>
            </a:r>
          </a:p>
          <a:p>
            <a:r>
              <a:rPr lang="en-GB" dirty="0">
                <a:latin typeface="Helvetica" panose="020B0604020202020204" pitchFamily="34" charset="0"/>
                <a:cs typeface="Helvetica" panose="020B0604020202020204" pitchFamily="34" charset="0"/>
              </a:rPr>
              <a:t>When we apply current to an inductor, it will start to load an </a:t>
            </a:r>
            <a:r>
              <a:rPr lang="en-GB" b="1" dirty="0">
                <a:latin typeface="Helvetica" panose="020B0604020202020204" pitchFamily="34" charset="0"/>
                <a:cs typeface="Helvetica" panose="020B0604020202020204" pitchFamily="34" charset="0"/>
              </a:rPr>
              <a:t>electromagnetic field </a:t>
            </a:r>
            <a:r>
              <a:rPr lang="en-GB" dirty="0">
                <a:latin typeface="Helvetica" panose="020B0604020202020204" pitchFamily="34" charset="0"/>
                <a:cs typeface="Helvetica" panose="020B0604020202020204" pitchFamily="34" charset="0"/>
              </a:rPr>
              <a:t>(EMF). During loading, the field will slow electrons in the wire and create a </a:t>
            </a:r>
            <a:r>
              <a:rPr lang="en-GB" b="1" dirty="0">
                <a:latin typeface="Helvetica" panose="020B0604020202020204" pitchFamily="34" charset="0"/>
                <a:cs typeface="Helvetica" panose="020B0604020202020204" pitchFamily="34" charset="0"/>
              </a:rPr>
              <a:t>signal phase shift</a:t>
            </a:r>
            <a:r>
              <a:rPr lang="en-GB" dirty="0">
                <a:latin typeface="Helvetica" panose="020B0604020202020204" pitchFamily="34" charset="0"/>
                <a:cs typeface="Helvetica" panose="020B0604020202020204" pitchFamily="34" charset="0"/>
              </a:rPr>
              <a:t>.</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When the EMF is loaded, it works as a wire.</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When the current source is removed, the EMF collapse. The discharge of the EMF creates a temporary power source.</a:t>
            </a:r>
          </a:p>
        </p:txBody>
      </p:sp>
      <p:pic>
        <p:nvPicPr>
          <p:cNvPr id="11" name="Image 10">
            <a:extLst>
              <a:ext uri="{FF2B5EF4-FFF2-40B4-BE49-F238E27FC236}">
                <a16:creationId xmlns:a16="http://schemas.microsoft.com/office/drawing/2014/main" id="{38F4D1E0-FA21-4A18-AC83-FAD5591723E4}"/>
              </a:ext>
            </a:extLst>
          </p:cNvPr>
          <p:cNvPicPr>
            <a:picLocks noChangeAspect="1"/>
          </p:cNvPicPr>
          <p:nvPr/>
        </p:nvPicPr>
        <p:blipFill>
          <a:blip r:embed="rId2"/>
          <a:stretch>
            <a:fillRect/>
          </a:stretch>
        </p:blipFill>
        <p:spPr>
          <a:xfrm>
            <a:off x="3285426" y="1006169"/>
            <a:ext cx="5710169" cy="2400374"/>
          </a:xfrm>
          <a:prstGeom prst="rect">
            <a:avLst/>
          </a:prstGeom>
        </p:spPr>
      </p:pic>
      <p:sp>
        <p:nvSpPr>
          <p:cNvPr id="12" name="Espace réservé du texte 2">
            <a:extLst>
              <a:ext uri="{FF2B5EF4-FFF2-40B4-BE49-F238E27FC236}">
                <a16:creationId xmlns:a16="http://schemas.microsoft.com/office/drawing/2014/main" id="{39B3F787-FE69-4470-BCE8-21559F0769D0}"/>
              </a:ext>
            </a:extLst>
          </p:cNvPr>
          <p:cNvSpPr txBox="1">
            <a:spLocks/>
          </p:cNvSpPr>
          <p:nvPr/>
        </p:nvSpPr>
        <p:spPr>
          <a:xfrm>
            <a:off x="3183372" y="3730352"/>
            <a:ext cx="2808000" cy="129841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latin typeface="Helvetica" panose="020B0604020202020204" pitchFamily="34" charset="0"/>
                <a:cs typeface="Helvetica" panose="020B0604020202020204" pitchFamily="34" charset="0"/>
              </a:rPr>
              <a:t>The basic unit of </a:t>
            </a:r>
            <a:r>
              <a:rPr lang="fr-FR" dirty="0" err="1">
                <a:latin typeface="Helvetica" panose="020B0604020202020204" pitchFamily="34" charset="0"/>
                <a:cs typeface="Helvetica" panose="020B0604020202020204" pitchFamily="34" charset="0"/>
              </a:rPr>
              <a:t>inductor</a:t>
            </a:r>
            <a:r>
              <a:rPr lang="fr-FR" dirty="0">
                <a:latin typeface="Helvetica" panose="020B0604020202020204" pitchFamily="34" charset="0"/>
                <a:cs typeface="Helvetica" panose="020B0604020202020204" pitchFamily="34" charset="0"/>
              </a:rPr>
              <a:t> </a:t>
            </a:r>
            <a:r>
              <a:rPr lang="fr-FR" dirty="0" err="1">
                <a:latin typeface="Helvetica" panose="020B0604020202020204" pitchFamily="34" charset="0"/>
                <a:cs typeface="Helvetica" panose="020B0604020202020204" pitchFamily="34" charset="0"/>
              </a:rPr>
              <a:t>is</a:t>
            </a:r>
            <a:r>
              <a:rPr lang="fr-FR" dirty="0">
                <a:latin typeface="Helvetica" panose="020B0604020202020204" pitchFamily="34" charset="0"/>
                <a:cs typeface="Helvetica" panose="020B0604020202020204" pitchFamily="34" charset="0"/>
              </a:rPr>
              <a:t> the henry (H)</a:t>
            </a:r>
          </a:p>
          <a:p>
            <a:endParaRPr lang="fr-FR" dirty="0">
              <a:latin typeface="Helvetica" panose="020B0604020202020204" pitchFamily="34" charset="0"/>
              <a:cs typeface="Helvetica" panose="020B0604020202020204" pitchFamily="34" charset="0"/>
            </a:endParaRPr>
          </a:p>
          <a:p>
            <a:r>
              <a:rPr lang="fr-FR" dirty="0">
                <a:latin typeface="Helvetica" panose="020B0604020202020204" pitchFamily="34" charset="0"/>
                <a:cs typeface="Helvetica" panose="020B0604020202020204" pitchFamily="34" charset="0"/>
              </a:rPr>
              <a:t>1H = 1V / 1A/s</a:t>
            </a:r>
            <a:endParaRPr lang="en-US" dirty="0">
              <a:latin typeface="Helvetica" panose="020B0604020202020204" pitchFamily="34" charset="0"/>
              <a:cs typeface="Helvetica" panose="020B0604020202020204" pitchFamily="34" charset="0"/>
            </a:endParaRPr>
          </a:p>
        </p:txBody>
      </p:sp>
      <p:sp>
        <p:nvSpPr>
          <p:cNvPr id="7" name="Titre 1">
            <a:extLst>
              <a:ext uri="{FF2B5EF4-FFF2-40B4-BE49-F238E27FC236}">
                <a16:creationId xmlns:a16="http://schemas.microsoft.com/office/drawing/2014/main" id="{C18C80D0-5C08-4087-A07C-EF0E8E0E1013}"/>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Physic explication</a:t>
            </a:r>
          </a:p>
        </p:txBody>
      </p:sp>
      <p:sp>
        <p:nvSpPr>
          <p:cNvPr id="13" name="Espace réservé du texte 2">
            <a:extLst>
              <a:ext uri="{FF2B5EF4-FFF2-40B4-BE49-F238E27FC236}">
                <a16:creationId xmlns:a16="http://schemas.microsoft.com/office/drawing/2014/main" id="{BA43606B-C6D2-48F7-875A-DFCD6A15E2CA}"/>
              </a:ext>
            </a:extLst>
          </p:cNvPr>
          <p:cNvSpPr>
            <a:spLocks noGrp="1"/>
          </p:cNvSpPr>
          <p:nvPr>
            <p:ph type="body" sz="quarter" idx="12"/>
          </p:nvPr>
        </p:nvSpPr>
        <p:spPr>
          <a:xfrm>
            <a:off x="74341" y="89867"/>
            <a:ext cx="802888" cy="802231"/>
          </a:xfrm>
        </p:spPr>
        <p:txBody>
          <a:bodyPr/>
          <a:lstStyle/>
          <a:p>
            <a:r>
              <a:rPr lang="fr-FR" sz="4400" dirty="0"/>
              <a:t>1|</a:t>
            </a:r>
          </a:p>
        </p:txBody>
      </p:sp>
      <p:sp>
        <p:nvSpPr>
          <p:cNvPr id="14" name="Espace réservé du texte 3">
            <a:extLst>
              <a:ext uri="{FF2B5EF4-FFF2-40B4-BE49-F238E27FC236}">
                <a16:creationId xmlns:a16="http://schemas.microsoft.com/office/drawing/2014/main" id="{EE73E0BE-0E68-4BB5-9E7D-FB2701D4673C}"/>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1498882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6A1FCAEF-7C67-48A0-AA6F-863138555DD0}"/>
              </a:ext>
            </a:extLst>
          </p:cNvPr>
          <p:cNvPicPr>
            <a:picLocks noChangeAspect="1"/>
          </p:cNvPicPr>
          <p:nvPr/>
        </p:nvPicPr>
        <p:blipFill>
          <a:blip r:embed="rId2"/>
          <a:stretch>
            <a:fillRect/>
          </a:stretch>
        </p:blipFill>
        <p:spPr>
          <a:xfrm>
            <a:off x="741463" y="1533996"/>
            <a:ext cx="7257231" cy="3011397"/>
          </a:xfrm>
          <a:prstGeom prst="rect">
            <a:avLst/>
          </a:prstGeom>
        </p:spPr>
      </p:pic>
      <p:sp>
        <p:nvSpPr>
          <p:cNvPr id="5" name="Titre 1">
            <a:extLst>
              <a:ext uri="{FF2B5EF4-FFF2-40B4-BE49-F238E27FC236}">
                <a16:creationId xmlns:a16="http://schemas.microsoft.com/office/drawing/2014/main" id="{356B40A8-017F-4204-89DF-7D5C4DF25B6C}"/>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Inductor fabrication</a:t>
            </a:r>
          </a:p>
        </p:txBody>
      </p:sp>
      <p:sp>
        <p:nvSpPr>
          <p:cNvPr id="10" name="Espace réservé du texte 2">
            <a:extLst>
              <a:ext uri="{FF2B5EF4-FFF2-40B4-BE49-F238E27FC236}">
                <a16:creationId xmlns:a16="http://schemas.microsoft.com/office/drawing/2014/main" id="{D9C0CE78-2B19-4A08-85CD-12F2F0EDA22C}"/>
              </a:ext>
            </a:extLst>
          </p:cNvPr>
          <p:cNvSpPr>
            <a:spLocks noGrp="1"/>
          </p:cNvSpPr>
          <p:nvPr>
            <p:ph type="body" sz="quarter" idx="12"/>
          </p:nvPr>
        </p:nvSpPr>
        <p:spPr>
          <a:xfrm>
            <a:off x="74341" y="89867"/>
            <a:ext cx="802888" cy="802231"/>
          </a:xfrm>
        </p:spPr>
        <p:txBody>
          <a:bodyPr/>
          <a:lstStyle/>
          <a:p>
            <a:r>
              <a:rPr lang="fr-FR" sz="4400" dirty="0"/>
              <a:t>1|</a:t>
            </a:r>
          </a:p>
        </p:txBody>
      </p:sp>
      <p:sp>
        <p:nvSpPr>
          <p:cNvPr id="11" name="Espace réservé du texte 3">
            <a:extLst>
              <a:ext uri="{FF2B5EF4-FFF2-40B4-BE49-F238E27FC236}">
                <a16:creationId xmlns:a16="http://schemas.microsoft.com/office/drawing/2014/main" id="{B83DDB15-0A78-4402-8234-C0C069EED8E6}"/>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1925849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4" y="1509133"/>
            <a:ext cx="3956316" cy="327102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1"/>
              </a:buClr>
            </a:pPr>
            <a:r>
              <a:rPr lang="fr-FR" sz="1800" dirty="0" err="1">
                <a:solidFill>
                  <a:schemeClr val="accent1"/>
                </a:solidFill>
                <a:latin typeface="Helvetica" panose="020B0604020202020204" pitchFamily="34" charset="0"/>
                <a:cs typeface="Helvetica" panose="020B0604020202020204" pitchFamily="34" charset="0"/>
              </a:rPr>
              <a:t>Definitions</a:t>
            </a:r>
            <a:r>
              <a:rPr lang="fr-FR" sz="1800" dirty="0">
                <a:solidFill>
                  <a:schemeClr val="accent1"/>
                </a:solidFill>
                <a:latin typeface="Helvetica" panose="020B0604020202020204" pitchFamily="34" charset="0"/>
                <a:cs typeface="Helvetica" panose="020B0604020202020204" pitchFamily="34" charset="0"/>
              </a:rPr>
              <a:t> :</a:t>
            </a:r>
          </a:p>
          <a:p>
            <a:r>
              <a:rPr lang="en-GB" b="1" dirty="0">
                <a:latin typeface="Helvetica" panose="020B0604020202020204" pitchFamily="34" charset="0"/>
                <a:cs typeface="Helvetica" panose="020B0604020202020204" pitchFamily="34" charset="0"/>
              </a:rPr>
              <a:t>An atom </a:t>
            </a:r>
            <a:r>
              <a:rPr lang="en-GB" dirty="0">
                <a:latin typeface="Helvetica" panose="020B0604020202020204" pitchFamily="34" charset="0"/>
                <a:cs typeface="Helvetica" panose="020B0604020202020204" pitchFamily="34" charset="0"/>
              </a:rPr>
              <a:t>is composed of positive and negative loads. Both positive and negatives loads are in equal numbers.</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An electronic layer</a:t>
            </a:r>
            <a:r>
              <a:rPr lang="en-GB" dirty="0">
                <a:latin typeface="Helvetica" panose="020B0604020202020204" pitchFamily="34" charset="0"/>
                <a:cs typeface="Helvetica" panose="020B0604020202020204" pitchFamily="34" charset="0"/>
              </a:rPr>
              <a:t> is a position where negatives charges are positioned around the atom. Each one has a name and contains a maximum number of electrons :</a:t>
            </a:r>
          </a:p>
          <a:p>
            <a:pPr marL="285750" indent="-285750">
              <a:buFontTx/>
              <a:buChar char="-"/>
            </a:pPr>
            <a:r>
              <a:rPr lang="en-GB" dirty="0">
                <a:latin typeface="Helvetica" panose="020B0604020202020204" pitchFamily="34" charset="0"/>
                <a:cs typeface="Helvetica" panose="020B0604020202020204" pitchFamily="34" charset="0"/>
              </a:rPr>
              <a:t>K &gt; 2</a:t>
            </a:r>
          </a:p>
          <a:p>
            <a:pPr marL="285750" indent="-285750">
              <a:buFontTx/>
              <a:buChar char="-"/>
            </a:pPr>
            <a:r>
              <a:rPr lang="en-GB" dirty="0">
                <a:latin typeface="Helvetica" panose="020B0604020202020204" pitchFamily="34" charset="0"/>
                <a:cs typeface="Helvetica" panose="020B0604020202020204" pitchFamily="34" charset="0"/>
              </a:rPr>
              <a:t>L &gt; 8</a:t>
            </a:r>
          </a:p>
          <a:p>
            <a:pPr marL="285750" indent="-285750">
              <a:buFontTx/>
              <a:buChar char="-"/>
            </a:pPr>
            <a:r>
              <a:rPr lang="en-GB" dirty="0">
                <a:latin typeface="Helvetica" panose="020B0604020202020204" pitchFamily="34" charset="0"/>
                <a:cs typeface="Helvetica" panose="020B0604020202020204" pitchFamily="34" charset="0"/>
              </a:rPr>
              <a:t>M, N, O …</a:t>
            </a:r>
          </a:p>
          <a:p>
            <a:pPr marL="285750" indent="-285750">
              <a:buFontTx/>
              <a:buChar char="-"/>
            </a:pPr>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A molecule </a:t>
            </a:r>
            <a:r>
              <a:rPr lang="en-GB" dirty="0">
                <a:latin typeface="Helvetica" panose="020B0604020202020204" pitchFamily="34" charset="0"/>
                <a:cs typeface="Helvetica" panose="020B0604020202020204" pitchFamily="34" charset="0"/>
              </a:rPr>
              <a:t>is a pack of atoms.</a:t>
            </a:r>
            <a:endParaRPr lang="en-GB" b="1" dirty="0">
              <a:latin typeface="Helvetica" panose="020B0604020202020204" pitchFamily="34" charset="0"/>
              <a:cs typeface="Helvetica" panose="020B0604020202020204" pitchFamily="34" charset="0"/>
            </a:endParaRPr>
          </a:p>
        </p:txBody>
      </p:sp>
      <p:sp>
        <p:nvSpPr>
          <p:cNvPr id="6" name="Titre 1">
            <a:extLst>
              <a:ext uri="{FF2B5EF4-FFF2-40B4-BE49-F238E27FC236}">
                <a16:creationId xmlns:a16="http://schemas.microsoft.com/office/drawing/2014/main" id="{B5696D8F-9C2E-4E89-B1A8-ED0CC13FAE89}"/>
              </a:ext>
            </a:extLst>
          </p:cNvPr>
          <p:cNvSpPr>
            <a:spLocks noGrp="1"/>
          </p:cNvSpPr>
          <p:nvPr>
            <p:ph type="title"/>
          </p:nvPr>
        </p:nvSpPr>
        <p:spPr>
          <a:xfrm>
            <a:off x="318506" y="916961"/>
            <a:ext cx="3056596" cy="592172"/>
          </a:xfrm>
        </p:spPr>
        <p:txBody>
          <a:bodyPr/>
          <a:lstStyle/>
          <a:p>
            <a:r>
              <a:rPr lang="fr-FR" sz="2400" dirty="0" err="1">
                <a:solidFill>
                  <a:schemeClr val="tx1">
                    <a:lumMod val="75000"/>
                  </a:schemeClr>
                </a:solidFill>
                <a:latin typeface="Helvetica" panose="020B0604020202020204" pitchFamily="34" charset="0"/>
                <a:cs typeface="Helvetica" panose="020B0604020202020204" pitchFamily="34" charset="0"/>
              </a:rPr>
              <a:t>Atoms</a:t>
            </a:r>
            <a:r>
              <a:rPr lang="fr-FR" sz="2400" dirty="0">
                <a:solidFill>
                  <a:schemeClr val="tx1">
                    <a:lumMod val="75000"/>
                  </a:schemeClr>
                </a:solidFill>
                <a:latin typeface="Helvetica" panose="020B0604020202020204" pitchFamily="34" charset="0"/>
                <a:cs typeface="Helvetica" panose="020B0604020202020204" pitchFamily="34" charset="0"/>
              </a:rPr>
              <a:t> &amp; </a:t>
            </a:r>
            <a:r>
              <a:rPr lang="fr-FR" sz="2400" dirty="0" err="1">
                <a:solidFill>
                  <a:schemeClr val="tx1">
                    <a:lumMod val="75000"/>
                  </a:schemeClr>
                </a:solidFill>
                <a:latin typeface="Helvetica" panose="020B0604020202020204" pitchFamily="34" charset="0"/>
                <a:cs typeface="Helvetica" panose="020B0604020202020204" pitchFamily="34" charset="0"/>
              </a:rPr>
              <a:t>molecules</a:t>
            </a:r>
            <a:endParaRPr lang="fr-FR" sz="2400" dirty="0">
              <a:solidFill>
                <a:schemeClr val="tx1">
                  <a:lumMod val="75000"/>
                </a:schemeClr>
              </a:solidFill>
              <a:latin typeface="Helvetica" panose="020B0604020202020204" pitchFamily="34" charset="0"/>
              <a:cs typeface="Helvetica" panose="020B0604020202020204" pitchFamily="34" charset="0"/>
            </a:endParaRPr>
          </a:p>
        </p:txBody>
      </p:sp>
      <p:pic>
        <p:nvPicPr>
          <p:cNvPr id="1028" name="Picture 4" descr="Electricity - Lessons - Tes Teach">
            <a:extLst>
              <a:ext uri="{FF2B5EF4-FFF2-40B4-BE49-F238E27FC236}">
                <a16:creationId xmlns:a16="http://schemas.microsoft.com/office/drawing/2014/main" id="{DD669A2C-1ED2-4A2E-AB2E-3BCBFDCC4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8107" y="1095951"/>
            <a:ext cx="4237387" cy="3766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181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24271CE-044A-432A-B5ED-C0525DCEA4FB}"/>
              </a:ext>
            </a:extLst>
          </p:cNvPr>
          <p:cNvPicPr>
            <a:picLocks noChangeAspect="1"/>
          </p:cNvPicPr>
          <p:nvPr/>
        </p:nvPicPr>
        <p:blipFill>
          <a:blip r:embed="rId2"/>
          <a:stretch>
            <a:fillRect/>
          </a:stretch>
        </p:blipFill>
        <p:spPr>
          <a:xfrm>
            <a:off x="226350" y="2043714"/>
            <a:ext cx="4832196" cy="420472"/>
          </a:xfrm>
          <a:prstGeom prst="rect">
            <a:avLst/>
          </a:prstGeom>
        </p:spPr>
      </p:pic>
      <p:pic>
        <p:nvPicPr>
          <p:cNvPr id="9" name="Image 8">
            <a:extLst>
              <a:ext uri="{FF2B5EF4-FFF2-40B4-BE49-F238E27FC236}">
                <a16:creationId xmlns:a16="http://schemas.microsoft.com/office/drawing/2014/main" id="{C9BCCB25-1AFF-42E4-8E85-3ABDA99D6879}"/>
              </a:ext>
            </a:extLst>
          </p:cNvPr>
          <p:cNvPicPr>
            <a:picLocks noChangeAspect="1"/>
          </p:cNvPicPr>
          <p:nvPr/>
        </p:nvPicPr>
        <p:blipFill>
          <a:blip r:embed="rId3"/>
          <a:stretch>
            <a:fillRect/>
          </a:stretch>
        </p:blipFill>
        <p:spPr>
          <a:xfrm>
            <a:off x="226350" y="1426679"/>
            <a:ext cx="4832196" cy="528042"/>
          </a:xfrm>
          <a:prstGeom prst="rect">
            <a:avLst/>
          </a:prstGeom>
        </p:spPr>
      </p:pic>
      <p:pic>
        <p:nvPicPr>
          <p:cNvPr id="11" name="Image 10" descr="Une image contenant horloge&#10;&#10;Description générée automatiquement">
            <a:extLst>
              <a:ext uri="{FF2B5EF4-FFF2-40B4-BE49-F238E27FC236}">
                <a16:creationId xmlns:a16="http://schemas.microsoft.com/office/drawing/2014/main" id="{3CE6AF4F-BCC9-4843-A2A8-3570C449DA09}"/>
              </a:ext>
            </a:extLst>
          </p:cNvPr>
          <p:cNvPicPr>
            <a:picLocks noChangeAspect="1"/>
          </p:cNvPicPr>
          <p:nvPr/>
        </p:nvPicPr>
        <p:blipFill>
          <a:blip r:embed="rId4"/>
          <a:stretch>
            <a:fillRect/>
          </a:stretch>
        </p:blipFill>
        <p:spPr>
          <a:xfrm>
            <a:off x="226350" y="2571750"/>
            <a:ext cx="5798634" cy="1868710"/>
          </a:xfrm>
          <a:prstGeom prst="rect">
            <a:avLst/>
          </a:prstGeom>
        </p:spPr>
      </p:pic>
      <p:pic>
        <p:nvPicPr>
          <p:cNvPr id="13" name="Image 12">
            <a:extLst>
              <a:ext uri="{FF2B5EF4-FFF2-40B4-BE49-F238E27FC236}">
                <a16:creationId xmlns:a16="http://schemas.microsoft.com/office/drawing/2014/main" id="{F44CAF12-C333-4032-A48D-6B64AC4CF4A9}"/>
              </a:ext>
            </a:extLst>
          </p:cNvPr>
          <p:cNvPicPr>
            <a:picLocks noChangeAspect="1"/>
          </p:cNvPicPr>
          <p:nvPr/>
        </p:nvPicPr>
        <p:blipFill rotWithShape="1">
          <a:blip r:embed="rId5"/>
          <a:srcRect b="15395"/>
          <a:stretch/>
        </p:blipFill>
        <p:spPr>
          <a:xfrm>
            <a:off x="226350" y="4528453"/>
            <a:ext cx="2951357" cy="500318"/>
          </a:xfrm>
          <a:prstGeom prst="rect">
            <a:avLst/>
          </a:prstGeom>
        </p:spPr>
      </p:pic>
      <p:sp>
        <p:nvSpPr>
          <p:cNvPr id="12" name="Titre 1">
            <a:extLst>
              <a:ext uri="{FF2B5EF4-FFF2-40B4-BE49-F238E27FC236}">
                <a16:creationId xmlns:a16="http://schemas.microsoft.com/office/drawing/2014/main" id="{6640475C-351E-4AB1-B78D-4605B57EBC9F}"/>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Series/parallel circuit</a:t>
            </a:r>
          </a:p>
        </p:txBody>
      </p:sp>
      <p:sp>
        <p:nvSpPr>
          <p:cNvPr id="14" name="Espace réservé du texte 2">
            <a:extLst>
              <a:ext uri="{FF2B5EF4-FFF2-40B4-BE49-F238E27FC236}">
                <a16:creationId xmlns:a16="http://schemas.microsoft.com/office/drawing/2014/main" id="{AF8C11EF-93A9-47E7-9950-C232F31BCE3A}"/>
              </a:ext>
            </a:extLst>
          </p:cNvPr>
          <p:cNvSpPr>
            <a:spLocks noGrp="1"/>
          </p:cNvSpPr>
          <p:nvPr>
            <p:ph type="body" sz="quarter" idx="12"/>
          </p:nvPr>
        </p:nvSpPr>
        <p:spPr>
          <a:xfrm>
            <a:off x="74341" y="89867"/>
            <a:ext cx="802888" cy="802231"/>
          </a:xfrm>
        </p:spPr>
        <p:txBody>
          <a:bodyPr/>
          <a:lstStyle/>
          <a:p>
            <a:r>
              <a:rPr lang="fr-FR" sz="4400" dirty="0"/>
              <a:t>1|</a:t>
            </a:r>
          </a:p>
        </p:txBody>
      </p:sp>
      <p:sp>
        <p:nvSpPr>
          <p:cNvPr id="15" name="Espace réservé du texte 3">
            <a:extLst>
              <a:ext uri="{FF2B5EF4-FFF2-40B4-BE49-F238E27FC236}">
                <a16:creationId xmlns:a16="http://schemas.microsoft.com/office/drawing/2014/main" id="{9B85395F-397C-4A2B-94E0-FCE50B35A1D0}"/>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241190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509133"/>
            <a:ext cx="2808000" cy="242515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Inductive dividers </a:t>
            </a:r>
            <a:r>
              <a:rPr lang="en-US" dirty="0">
                <a:latin typeface="Helvetica" panose="020B0604020202020204" pitchFamily="34" charset="0"/>
                <a:cs typeface="Helvetica" panose="020B0604020202020204" pitchFamily="34" charset="0"/>
              </a:rPr>
              <a:t>can be used with ac input signals. A dc input voltage would split according to the relative resistances of the two inductors by using the resistive voltage divider</a:t>
            </a:r>
            <a:endParaRPr lang="fr-FR" dirty="0">
              <a:latin typeface="Helvetica" panose="020B0604020202020204" pitchFamily="34" charset="0"/>
              <a:cs typeface="Helvetica" panose="020B0604020202020204" pitchFamily="34" charset="0"/>
            </a:endParaRPr>
          </a:p>
        </p:txBody>
      </p:sp>
      <p:pic>
        <p:nvPicPr>
          <p:cNvPr id="7" name="Image 6" descr="Une image contenant horloge&#10;&#10;Description générée automatiquement">
            <a:extLst>
              <a:ext uri="{FF2B5EF4-FFF2-40B4-BE49-F238E27FC236}">
                <a16:creationId xmlns:a16="http://schemas.microsoft.com/office/drawing/2014/main" id="{6A5F4999-622D-45B9-990B-0BAAA2D347DA}"/>
              </a:ext>
            </a:extLst>
          </p:cNvPr>
          <p:cNvPicPr>
            <a:picLocks noChangeAspect="1"/>
          </p:cNvPicPr>
          <p:nvPr/>
        </p:nvPicPr>
        <p:blipFill>
          <a:blip r:embed="rId2"/>
          <a:stretch>
            <a:fillRect/>
          </a:stretch>
        </p:blipFill>
        <p:spPr>
          <a:xfrm>
            <a:off x="3142537" y="1890531"/>
            <a:ext cx="5785013" cy="1362438"/>
          </a:xfrm>
          <a:prstGeom prst="rect">
            <a:avLst/>
          </a:prstGeom>
        </p:spPr>
      </p:pic>
      <p:sp>
        <p:nvSpPr>
          <p:cNvPr id="9" name="Titre 1">
            <a:extLst>
              <a:ext uri="{FF2B5EF4-FFF2-40B4-BE49-F238E27FC236}">
                <a16:creationId xmlns:a16="http://schemas.microsoft.com/office/drawing/2014/main" id="{933C9B65-A69F-42E3-9AFF-BF5B5789220F}"/>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Inductive divider</a:t>
            </a:r>
          </a:p>
        </p:txBody>
      </p:sp>
      <p:sp>
        <p:nvSpPr>
          <p:cNvPr id="11" name="Espace réservé du texte 2">
            <a:extLst>
              <a:ext uri="{FF2B5EF4-FFF2-40B4-BE49-F238E27FC236}">
                <a16:creationId xmlns:a16="http://schemas.microsoft.com/office/drawing/2014/main" id="{0C4CE376-BAD5-4C91-84EF-D125C46B2946}"/>
              </a:ext>
            </a:extLst>
          </p:cNvPr>
          <p:cNvSpPr>
            <a:spLocks noGrp="1"/>
          </p:cNvSpPr>
          <p:nvPr>
            <p:ph type="body" sz="quarter" idx="12"/>
          </p:nvPr>
        </p:nvSpPr>
        <p:spPr>
          <a:xfrm>
            <a:off x="74341" y="89867"/>
            <a:ext cx="802888" cy="802231"/>
          </a:xfrm>
        </p:spPr>
        <p:txBody>
          <a:bodyPr/>
          <a:lstStyle/>
          <a:p>
            <a:r>
              <a:rPr lang="fr-FR" sz="4400" dirty="0"/>
              <a:t>1|</a:t>
            </a:r>
          </a:p>
        </p:txBody>
      </p:sp>
      <p:sp>
        <p:nvSpPr>
          <p:cNvPr id="12" name="Espace réservé du texte 3">
            <a:extLst>
              <a:ext uri="{FF2B5EF4-FFF2-40B4-BE49-F238E27FC236}">
                <a16:creationId xmlns:a16="http://schemas.microsoft.com/office/drawing/2014/main" id="{DADCA74A-6A8A-4CFB-B392-4FB765F1F9E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3092852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509133"/>
            <a:ext cx="2808000" cy="323456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An RL circuit </a:t>
            </a:r>
            <a:r>
              <a:rPr lang="en-US" dirty="0">
                <a:latin typeface="Helvetica" panose="020B0604020202020204" pitchFamily="34" charset="0"/>
                <a:cs typeface="Helvetica" panose="020B0604020202020204" pitchFamily="34" charset="0"/>
              </a:rPr>
              <a:t>is a resistor in series with an inductor, the resistance controls the rate at which energy is pumped into the magnetic field of the inductor (or pumped back into the circuit when the field collapses).</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An RL circuit control the time that a circuit takes to reach its maximum current value</a:t>
            </a:r>
            <a:endParaRPr lang="fr-FR" dirty="0">
              <a:latin typeface="Helvetica" panose="020B0604020202020204" pitchFamily="34" charset="0"/>
              <a:cs typeface="Helvetica" panose="020B0604020202020204" pitchFamily="34" charset="0"/>
            </a:endParaRPr>
          </a:p>
        </p:txBody>
      </p:sp>
      <p:pic>
        <p:nvPicPr>
          <p:cNvPr id="7" name="Image 6" descr="Une image contenant texte&#10;&#10;Description générée automatiquement">
            <a:extLst>
              <a:ext uri="{FF2B5EF4-FFF2-40B4-BE49-F238E27FC236}">
                <a16:creationId xmlns:a16="http://schemas.microsoft.com/office/drawing/2014/main" id="{7E83DCA4-C034-4A44-A0E5-DB9C5ED3D2E5}"/>
              </a:ext>
            </a:extLst>
          </p:cNvPr>
          <p:cNvPicPr>
            <a:picLocks noChangeAspect="1"/>
          </p:cNvPicPr>
          <p:nvPr/>
        </p:nvPicPr>
        <p:blipFill>
          <a:blip r:embed="rId2"/>
          <a:stretch>
            <a:fillRect/>
          </a:stretch>
        </p:blipFill>
        <p:spPr>
          <a:xfrm>
            <a:off x="4026529" y="2023519"/>
            <a:ext cx="4901021" cy="3005252"/>
          </a:xfrm>
          <a:prstGeom prst="rect">
            <a:avLst/>
          </a:prstGeom>
        </p:spPr>
      </p:pic>
      <p:pic>
        <p:nvPicPr>
          <p:cNvPr id="9" name="Image 8" descr="Une image contenant texte, carte&#10;&#10;Description générée automatiquement">
            <a:extLst>
              <a:ext uri="{FF2B5EF4-FFF2-40B4-BE49-F238E27FC236}">
                <a16:creationId xmlns:a16="http://schemas.microsoft.com/office/drawing/2014/main" id="{CE313B79-7EC3-46BE-9156-4866F23062FF}"/>
              </a:ext>
            </a:extLst>
          </p:cNvPr>
          <p:cNvPicPr>
            <a:picLocks noChangeAspect="1"/>
          </p:cNvPicPr>
          <p:nvPr/>
        </p:nvPicPr>
        <p:blipFill>
          <a:blip r:embed="rId3"/>
          <a:stretch>
            <a:fillRect/>
          </a:stretch>
        </p:blipFill>
        <p:spPr>
          <a:xfrm>
            <a:off x="4600878" y="721610"/>
            <a:ext cx="4326672" cy="1182709"/>
          </a:xfrm>
          <a:prstGeom prst="rect">
            <a:avLst/>
          </a:prstGeom>
        </p:spPr>
      </p:pic>
      <p:sp>
        <p:nvSpPr>
          <p:cNvPr id="10" name="Titre 1">
            <a:extLst>
              <a:ext uri="{FF2B5EF4-FFF2-40B4-BE49-F238E27FC236}">
                <a16:creationId xmlns:a16="http://schemas.microsoft.com/office/drawing/2014/main" id="{6A13CA4D-DC9E-42B1-A87A-0231547D0C7D}"/>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RL circuit</a:t>
            </a:r>
          </a:p>
        </p:txBody>
      </p:sp>
      <p:sp>
        <p:nvSpPr>
          <p:cNvPr id="12" name="Espace réservé du texte 2">
            <a:extLst>
              <a:ext uri="{FF2B5EF4-FFF2-40B4-BE49-F238E27FC236}">
                <a16:creationId xmlns:a16="http://schemas.microsoft.com/office/drawing/2014/main" id="{E0701459-8DB5-4288-A267-9E07C1DAFB37}"/>
              </a:ext>
            </a:extLst>
          </p:cNvPr>
          <p:cNvSpPr>
            <a:spLocks noGrp="1"/>
          </p:cNvSpPr>
          <p:nvPr>
            <p:ph type="body" sz="quarter" idx="12"/>
          </p:nvPr>
        </p:nvSpPr>
        <p:spPr>
          <a:xfrm>
            <a:off x="74341" y="89867"/>
            <a:ext cx="802888" cy="802231"/>
          </a:xfrm>
        </p:spPr>
        <p:txBody>
          <a:bodyPr/>
          <a:lstStyle/>
          <a:p>
            <a:r>
              <a:rPr lang="fr-FR" sz="4400" dirty="0"/>
              <a:t>1|</a:t>
            </a:r>
          </a:p>
        </p:txBody>
      </p:sp>
      <p:sp>
        <p:nvSpPr>
          <p:cNvPr id="13" name="Espace réservé du texte 3">
            <a:extLst>
              <a:ext uri="{FF2B5EF4-FFF2-40B4-BE49-F238E27FC236}">
                <a16:creationId xmlns:a16="http://schemas.microsoft.com/office/drawing/2014/main" id="{D9EA098F-6F67-4F06-8B41-034BDA26003F}"/>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950745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outeau&#10;&#10;Description générée automatiquement">
            <a:extLst>
              <a:ext uri="{FF2B5EF4-FFF2-40B4-BE49-F238E27FC236}">
                <a16:creationId xmlns:a16="http://schemas.microsoft.com/office/drawing/2014/main" id="{F3BA8F6D-F395-4FA5-BB5D-577D36DDF8A9}"/>
              </a:ext>
            </a:extLst>
          </p:cNvPr>
          <p:cNvPicPr>
            <a:picLocks noChangeAspect="1"/>
          </p:cNvPicPr>
          <p:nvPr/>
        </p:nvPicPr>
        <p:blipFill>
          <a:blip r:embed="rId2"/>
          <a:stretch>
            <a:fillRect/>
          </a:stretch>
        </p:blipFill>
        <p:spPr>
          <a:xfrm>
            <a:off x="325305" y="1942576"/>
            <a:ext cx="8493390" cy="1136585"/>
          </a:xfrm>
          <a:prstGeom prst="rect">
            <a:avLst/>
          </a:prstGeom>
        </p:spPr>
      </p:pic>
      <p:pic>
        <p:nvPicPr>
          <p:cNvPr id="11" name="Image 10">
            <a:extLst>
              <a:ext uri="{FF2B5EF4-FFF2-40B4-BE49-F238E27FC236}">
                <a16:creationId xmlns:a16="http://schemas.microsoft.com/office/drawing/2014/main" id="{2A6D0E65-A3C9-4190-90D1-3CE02015EA56}"/>
              </a:ext>
            </a:extLst>
          </p:cNvPr>
          <p:cNvPicPr>
            <a:picLocks noChangeAspect="1"/>
          </p:cNvPicPr>
          <p:nvPr/>
        </p:nvPicPr>
        <p:blipFill>
          <a:blip r:embed="rId3"/>
          <a:stretch>
            <a:fillRect/>
          </a:stretch>
        </p:blipFill>
        <p:spPr>
          <a:xfrm>
            <a:off x="325304" y="3211696"/>
            <a:ext cx="8493391" cy="706903"/>
          </a:xfrm>
          <a:prstGeom prst="rect">
            <a:avLst/>
          </a:prstGeom>
        </p:spPr>
      </p:pic>
      <p:sp>
        <p:nvSpPr>
          <p:cNvPr id="6" name="Titre 1">
            <a:extLst>
              <a:ext uri="{FF2B5EF4-FFF2-40B4-BE49-F238E27FC236}">
                <a16:creationId xmlns:a16="http://schemas.microsoft.com/office/drawing/2014/main" id="{1F6EE3DC-7793-44AE-8929-2139D5B96CA3}"/>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RL circuit</a:t>
            </a:r>
          </a:p>
        </p:txBody>
      </p:sp>
      <p:sp>
        <p:nvSpPr>
          <p:cNvPr id="12" name="Espace réservé du texte 2">
            <a:extLst>
              <a:ext uri="{FF2B5EF4-FFF2-40B4-BE49-F238E27FC236}">
                <a16:creationId xmlns:a16="http://schemas.microsoft.com/office/drawing/2014/main" id="{1CAA9970-B1E9-424E-8846-D8D4F2FD6354}"/>
              </a:ext>
            </a:extLst>
          </p:cNvPr>
          <p:cNvSpPr>
            <a:spLocks noGrp="1"/>
          </p:cNvSpPr>
          <p:nvPr>
            <p:ph type="body" sz="quarter" idx="12"/>
          </p:nvPr>
        </p:nvSpPr>
        <p:spPr>
          <a:xfrm>
            <a:off x="74341" y="89867"/>
            <a:ext cx="802888" cy="802231"/>
          </a:xfrm>
        </p:spPr>
        <p:txBody>
          <a:bodyPr/>
          <a:lstStyle/>
          <a:p>
            <a:r>
              <a:rPr lang="fr-FR" sz="4400" dirty="0"/>
              <a:t>1|</a:t>
            </a:r>
          </a:p>
        </p:txBody>
      </p:sp>
      <p:sp>
        <p:nvSpPr>
          <p:cNvPr id="13" name="Espace réservé du texte 3">
            <a:extLst>
              <a:ext uri="{FF2B5EF4-FFF2-40B4-BE49-F238E27FC236}">
                <a16:creationId xmlns:a16="http://schemas.microsoft.com/office/drawing/2014/main" id="{AC3E5A60-9702-4083-85AC-B4F097CF48F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19042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2396" y="1501700"/>
            <a:ext cx="3134240" cy="338253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Caution :</a:t>
            </a:r>
          </a:p>
          <a:p>
            <a:r>
              <a:rPr lang="en-US" b="1" dirty="0">
                <a:latin typeface="Helvetica" panose="020B0604020202020204" pitchFamily="34" charset="0"/>
                <a:cs typeface="Helvetica" panose="020B0604020202020204" pitchFamily="34" charset="0"/>
              </a:rPr>
              <a:t>In A,</a:t>
            </a:r>
            <a:r>
              <a:rPr lang="en-US" dirty="0">
                <a:latin typeface="Helvetica" panose="020B0604020202020204" pitchFamily="34" charset="0"/>
                <a:cs typeface="Helvetica" panose="020B0604020202020204" pitchFamily="34" charset="0"/>
              </a:rPr>
              <a:t> a break in current flow caused by opening a switch will cause a large inductive load’s magnetic field to collapse, thus generating a large forward voltage. Electron pressure between the switch contacts becomes so large that electrons escape the metal surface of one switch contact and jump toward the other contact. Through physics effects, it leads to a spark discharge across the switch contacts. </a:t>
            </a:r>
            <a:endParaRPr lang="fr-FR" dirty="0">
              <a:latin typeface="Helvetica" panose="020B0604020202020204" pitchFamily="34" charset="0"/>
              <a:cs typeface="Helvetica" panose="020B0604020202020204" pitchFamily="34" charset="0"/>
            </a:endParaRPr>
          </a:p>
        </p:txBody>
      </p:sp>
      <p:pic>
        <p:nvPicPr>
          <p:cNvPr id="9" name="Image 8">
            <a:extLst>
              <a:ext uri="{FF2B5EF4-FFF2-40B4-BE49-F238E27FC236}">
                <a16:creationId xmlns:a16="http://schemas.microsoft.com/office/drawing/2014/main" id="{0699E884-75EA-4D87-BD32-4F6420BE22BC}"/>
              </a:ext>
            </a:extLst>
          </p:cNvPr>
          <p:cNvPicPr>
            <a:picLocks noChangeAspect="1"/>
          </p:cNvPicPr>
          <p:nvPr/>
        </p:nvPicPr>
        <p:blipFill>
          <a:blip r:embed="rId2"/>
          <a:stretch>
            <a:fillRect/>
          </a:stretch>
        </p:blipFill>
        <p:spPr>
          <a:xfrm>
            <a:off x="3507597" y="892098"/>
            <a:ext cx="2751883" cy="1830548"/>
          </a:xfrm>
          <a:prstGeom prst="rect">
            <a:avLst/>
          </a:prstGeom>
        </p:spPr>
      </p:pic>
      <p:pic>
        <p:nvPicPr>
          <p:cNvPr id="11" name="Image 10" descr="Une image contenant texte, carte&#10;&#10;Description générée automatiquement">
            <a:extLst>
              <a:ext uri="{FF2B5EF4-FFF2-40B4-BE49-F238E27FC236}">
                <a16:creationId xmlns:a16="http://schemas.microsoft.com/office/drawing/2014/main" id="{AF99E954-CB5F-499F-BA1C-409535E04E07}"/>
              </a:ext>
            </a:extLst>
          </p:cNvPr>
          <p:cNvPicPr>
            <a:picLocks noChangeAspect="1"/>
          </p:cNvPicPr>
          <p:nvPr/>
        </p:nvPicPr>
        <p:blipFill>
          <a:blip r:embed="rId3"/>
          <a:stretch>
            <a:fillRect/>
          </a:stretch>
        </p:blipFill>
        <p:spPr>
          <a:xfrm>
            <a:off x="6381403" y="910687"/>
            <a:ext cx="2444092" cy="4126107"/>
          </a:xfrm>
          <a:prstGeom prst="rect">
            <a:avLst/>
          </a:prstGeom>
        </p:spPr>
      </p:pic>
      <p:pic>
        <p:nvPicPr>
          <p:cNvPr id="13" name="Image 12" descr="Une image contenant texte&#10;&#10;Description générée automatiquement">
            <a:extLst>
              <a:ext uri="{FF2B5EF4-FFF2-40B4-BE49-F238E27FC236}">
                <a16:creationId xmlns:a16="http://schemas.microsoft.com/office/drawing/2014/main" id="{035E74F6-361A-4AEF-9921-50C265E1BD31}"/>
              </a:ext>
            </a:extLst>
          </p:cNvPr>
          <p:cNvPicPr>
            <a:picLocks noChangeAspect="1"/>
          </p:cNvPicPr>
          <p:nvPr/>
        </p:nvPicPr>
        <p:blipFill>
          <a:blip r:embed="rId4"/>
          <a:stretch>
            <a:fillRect/>
          </a:stretch>
        </p:blipFill>
        <p:spPr>
          <a:xfrm>
            <a:off x="3507597" y="2814837"/>
            <a:ext cx="2751883" cy="2222255"/>
          </a:xfrm>
          <a:prstGeom prst="rect">
            <a:avLst/>
          </a:prstGeom>
        </p:spPr>
      </p:pic>
      <p:sp>
        <p:nvSpPr>
          <p:cNvPr id="8" name="Titre 1">
            <a:extLst>
              <a:ext uri="{FF2B5EF4-FFF2-40B4-BE49-F238E27FC236}">
                <a16:creationId xmlns:a16="http://schemas.microsoft.com/office/drawing/2014/main" id="{F16473EC-76FE-429A-89E7-B772CCC67F16}"/>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RL circuit</a:t>
            </a:r>
          </a:p>
        </p:txBody>
      </p:sp>
      <p:sp>
        <p:nvSpPr>
          <p:cNvPr id="14" name="Espace réservé du texte 2">
            <a:extLst>
              <a:ext uri="{FF2B5EF4-FFF2-40B4-BE49-F238E27FC236}">
                <a16:creationId xmlns:a16="http://schemas.microsoft.com/office/drawing/2014/main" id="{6549AB51-15A9-4EFE-AFD9-DD091536CE7D}"/>
              </a:ext>
            </a:extLst>
          </p:cNvPr>
          <p:cNvSpPr>
            <a:spLocks noGrp="1"/>
          </p:cNvSpPr>
          <p:nvPr>
            <p:ph type="body" sz="quarter" idx="12"/>
          </p:nvPr>
        </p:nvSpPr>
        <p:spPr>
          <a:xfrm>
            <a:off x="74341" y="89867"/>
            <a:ext cx="802888" cy="802231"/>
          </a:xfrm>
        </p:spPr>
        <p:txBody>
          <a:bodyPr/>
          <a:lstStyle/>
          <a:p>
            <a:r>
              <a:rPr lang="fr-FR" sz="4400" dirty="0"/>
              <a:t>1|</a:t>
            </a:r>
          </a:p>
        </p:txBody>
      </p:sp>
      <p:sp>
        <p:nvSpPr>
          <p:cNvPr id="15" name="Espace réservé du texte 3">
            <a:extLst>
              <a:ext uri="{FF2B5EF4-FFF2-40B4-BE49-F238E27FC236}">
                <a16:creationId xmlns:a16="http://schemas.microsoft.com/office/drawing/2014/main" id="{FCB78AD4-8D8D-4576-B54A-1E9BF06B1440}"/>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34159384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texte, carte&#10;&#10;Description générée automatiquement">
            <a:extLst>
              <a:ext uri="{FF2B5EF4-FFF2-40B4-BE49-F238E27FC236}">
                <a16:creationId xmlns:a16="http://schemas.microsoft.com/office/drawing/2014/main" id="{71F4EC93-EFC8-4ABC-897F-72B3AE829CCC}"/>
              </a:ext>
            </a:extLst>
          </p:cNvPr>
          <p:cNvPicPr>
            <a:picLocks noChangeAspect="1"/>
          </p:cNvPicPr>
          <p:nvPr/>
        </p:nvPicPr>
        <p:blipFill>
          <a:blip r:embed="rId2"/>
          <a:stretch>
            <a:fillRect/>
          </a:stretch>
        </p:blipFill>
        <p:spPr>
          <a:xfrm>
            <a:off x="333771" y="1663239"/>
            <a:ext cx="8476458" cy="2346310"/>
          </a:xfrm>
          <a:prstGeom prst="rect">
            <a:avLst/>
          </a:prstGeom>
        </p:spPr>
      </p:pic>
      <p:sp>
        <p:nvSpPr>
          <p:cNvPr id="5" name="Titre 1">
            <a:extLst>
              <a:ext uri="{FF2B5EF4-FFF2-40B4-BE49-F238E27FC236}">
                <a16:creationId xmlns:a16="http://schemas.microsoft.com/office/drawing/2014/main" id="{DAE329D0-0B42-471E-AFDB-D221BF94E6FC}"/>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RL circuit</a:t>
            </a:r>
          </a:p>
        </p:txBody>
      </p:sp>
      <p:sp>
        <p:nvSpPr>
          <p:cNvPr id="10" name="Espace réservé du texte 2">
            <a:extLst>
              <a:ext uri="{FF2B5EF4-FFF2-40B4-BE49-F238E27FC236}">
                <a16:creationId xmlns:a16="http://schemas.microsoft.com/office/drawing/2014/main" id="{C2FD1153-81EA-468D-AED8-4EEE53809AF8}"/>
              </a:ext>
            </a:extLst>
          </p:cNvPr>
          <p:cNvSpPr>
            <a:spLocks noGrp="1"/>
          </p:cNvSpPr>
          <p:nvPr>
            <p:ph type="body" sz="quarter" idx="12"/>
          </p:nvPr>
        </p:nvSpPr>
        <p:spPr>
          <a:xfrm>
            <a:off x="74341" y="89867"/>
            <a:ext cx="802888" cy="802231"/>
          </a:xfrm>
        </p:spPr>
        <p:txBody>
          <a:bodyPr/>
          <a:lstStyle/>
          <a:p>
            <a:r>
              <a:rPr lang="fr-FR" sz="4400" dirty="0"/>
              <a:t>1|</a:t>
            </a:r>
          </a:p>
        </p:txBody>
      </p:sp>
      <p:sp>
        <p:nvSpPr>
          <p:cNvPr id="11" name="Espace réservé du texte 3">
            <a:extLst>
              <a:ext uri="{FF2B5EF4-FFF2-40B4-BE49-F238E27FC236}">
                <a16:creationId xmlns:a16="http://schemas.microsoft.com/office/drawing/2014/main" id="{96EE6584-A8E5-48CA-B21D-5B117F7BCE8C}"/>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879148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texte 2">
            <a:extLst>
              <a:ext uri="{FF2B5EF4-FFF2-40B4-BE49-F238E27FC236}">
                <a16:creationId xmlns:a16="http://schemas.microsoft.com/office/drawing/2014/main" id="{473036B3-7353-42C0-8C6B-63F07F5DD7BD}"/>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800" dirty="0">
                <a:solidFill>
                  <a:schemeClr val="tx1">
                    <a:lumMod val="85000"/>
                  </a:schemeClr>
                </a:solidFill>
                <a:latin typeface="Helvetica" panose="020B0604020202020204" pitchFamily="34" charset="0"/>
                <a:cs typeface="Helvetica" panose="020B0604020202020204" pitchFamily="34" charset="0"/>
              </a:rPr>
              <a:t>Basic Components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Transformers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Switch</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Relay</a:t>
            </a:r>
          </a:p>
        </p:txBody>
      </p:sp>
      <p:sp>
        <p:nvSpPr>
          <p:cNvPr id="10" name="Espace réservé du texte 2">
            <a:extLst>
              <a:ext uri="{FF2B5EF4-FFF2-40B4-BE49-F238E27FC236}">
                <a16:creationId xmlns:a16="http://schemas.microsoft.com/office/drawing/2014/main" id="{C9B90E2F-EF2D-46CF-96DC-90F3F5C412B1}"/>
              </a:ext>
            </a:extLst>
          </p:cNvPr>
          <p:cNvSpPr>
            <a:spLocks noGrp="1"/>
          </p:cNvSpPr>
          <p:nvPr>
            <p:ph type="body" sz="quarter" idx="12"/>
          </p:nvPr>
        </p:nvSpPr>
        <p:spPr>
          <a:xfrm>
            <a:off x="74341" y="89867"/>
            <a:ext cx="802888" cy="802231"/>
          </a:xfrm>
        </p:spPr>
        <p:txBody>
          <a:bodyPr/>
          <a:lstStyle/>
          <a:p>
            <a:r>
              <a:rPr lang="fr-FR" sz="4400" dirty="0"/>
              <a:t>1|</a:t>
            </a:r>
          </a:p>
        </p:txBody>
      </p:sp>
      <p:sp>
        <p:nvSpPr>
          <p:cNvPr id="11" name="Espace réservé du texte 3">
            <a:extLst>
              <a:ext uri="{FF2B5EF4-FFF2-40B4-BE49-F238E27FC236}">
                <a16:creationId xmlns:a16="http://schemas.microsoft.com/office/drawing/2014/main" id="{E1BF5E37-BB83-48BE-97CE-8039E775C7D4}"/>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pic>
        <p:nvPicPr>
          <p:cNvPr id="7" name="Picture 2" descr="IBM Develops First Graphene Based Semiconductor Chip | Electronic parts,  Semiconductor, Electronics board">
            <a:extLst>
              <a:ext uri="{FF2B5EF4-FFF2-40B4-BE49-F238E27FC236}">
                <a16:creationId xmlns:a16="http://schemas.microsoft.com/office/drawing/2014/main" id="{197FF413-6F57-47A4-85CE-A6884D615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8842" y="948041"/>
            <a:ext cx="5220139" cy="3915104"/>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559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504258"/>
            <a:ext cx="2808000" cy="383090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 transformer </a:t>
            </a:r>
            <a:r>
              <a:rPr lang="en-US" dirty="0">
                <a:latin typeface="Helvetica" panose="020B0604020202020204" pitchFamily="34" charset="0"/>
                <a:cs typeface="Helvetica" panose="020B0604020202020204" pitchFamily="34" charset="0"/>
              </a:rPr>
              <a:t>is two inductors twisted around a magnetic core. One of the inductors will induce current inside the other.</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The induced current depends on the number of twists of the inductors.</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Both inductors are electrically isolated, they have air between them, it’s called </a:t>
            </a:r>
            <a:r>
              <a:rPr lang="en-US" b="1" dirty="0">
                <a:latin typeface="Helvetica" panose="020B0604020202020204" pitchFamily="34" charset="0"/>
                <a:cs typeface="Helvetica" panose="020B0604020202020204" pitchFamily="34" charset="0"/>
              </a:rPr>
              <a:t>galvanic isolation.</a:t>
            </a:r>
          </a:p>
          <a:p>
            <a:endParaRPr lang="en-US" sz="1600" dirty="0">
              <a:latin typeface="Helvetica" panose="020B0604020202020204" pitchFamily="34" charset="0"/>
              <a:cs typeface="Helvetica" panose="020B0604020202020204" pitchFamily="34" charset="0"/>
            </a:endParaRPr>
          </a:p>
        </p:txBody>
      </p:sp>
      <p:pic>
        <p:nvPicPr>
          <p:cNvPr id="6" name="Image 5" descr="Une image contenant horloge&#10;&#10;Description générée automatiquement">
            <a:extLst>
              <a:ext uri="{FF2B5EF4-FFF2-40B4-BE49-F238E27FC236}">
                <a16:creationId xmlns:a16="http://schemas.microsoft.com/office/drawing/2014/main" id="{41D871C3-51D1-4133-A69E-DD632BC330F2}"/>
              </a:ext>
            </a:extLst>
          </p:cNvPr>
          <p:cNvPicPr>
            <a:picLocks noChangeAspect="1"/>
          </p:cNvPicPr>
          <p:nvPr/>
        </p:nvPicPr>
        <p:blipFill>
          <a:blip r:embed="rId2"/>
          <a:stretch>
            <a:fillRect/>
          </a:stretch>
        </p:blipFill>
        <p:spPr>
          <a:xfrm>
            <a:off x="3126505" y="1290187"/>
            <a:ext cx="5809192" cy="2386439"/>
          </a:xfrm>
          <a:prstGeom prst="rect">
            <a:avLst/>
          </a:prstGeom>
        </p:spPr>
      </p:pic>
      <p:pic>
        <p:nvPicPr>
          <p:cNvPr id="8" name="Image 7">
            <a:extLst>
              <a:ext uri="{FF2B5EF4-FFF2-40B4-BE49-F238E27FC236}">
                <a16:creationId xmlns:a16="http://schemas.microsoft.com/office/drawing/2014/main" id="{A7F4E917-FD7E-4880-A1D7-C40BDB4A0E8C}"/>
              </a:ext>
            </a:extLst>
          </p:cNvPr>
          <p:cNvPicPr>
            <a:picLocks noChangeAspect="1"/>
          </p:cNvPicPr>
          <p:nvPr/>
        </p:nvPicPr>
        <p:blipFill>
          <a:blip r:embed="rId3"/>
          <a:stretch>
            <a:fillRect/>
          </a:stretch>
        </p:blipFill>
        <p:spPr>
          <a:xfrm>
            <a:off x="3126505" y="3804794"/>
            <a:ext cx="1219200" cy="739140"/>
          </a:xfrm>
          <a:prstGeom prst="rect">
            <a:avLst/>
          </a:prstGeom>
        </p:spPr>
      </p:pic>
      <p:sp>
        <p:nvSpPr>
          <p:cNvPr id="9" name="Espace réservé du texte 2">
            <a:extLst>
              <a:ext uri="{FF2B5EF4-FFF2-40B4-BE49-F238E27FC236}">
                <a16:creationId xmlns:a16="http://schemas.microsoft.com/office/drawing/2014/main" id="{E7DDE611-0763-4098-A15C-22F32CB18259}"/>
              </a:ext>
            </a:extLst>
          </p:cNvPr>
          <p:cNvSpPr txBox="1">
            <a:spLocks/>
          </p:cNvSpPr>
          <p:nvPr/>
        </p:nvSpPr>
        <p:spPr>
          <a:xfrm>
            <a:off x="4427255" y="3730410"/>
            <a:ext cx="2808000" cy="102401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latin typeface="Helvetica" panose="020B0604020202020204" pitchFamily="34" charset="0"/>
                <a:cs typeface="Helvetica" panose="020B0604020202020204" pitchFamily="34" charset="0"/>
              </a:rPr>
              <a:t>Ns = </a:t>
            </a:r>
            <a:r>
              <a:rPr lang="en-US" sz="1600" dirty="0" err="1">
                <a:latin typeface="Helvetica" panose="020B0604020202020204" pitchFamily="34" charset="0"/>
                <a:cs typeface="Helvetica" panose="020B0604020202020204" pitchFamily="34" charset="0"/>
              </a:rPr>
              <a:t>nb</a:t>
            </a:r>
            <a:r>
              <a:rPr lang="en-US" sz="1600" dirty="0">
                <a:latin typeface="Helvetica" panose="020B0604020202020204" pitchFamily="34" charset="0"/>
                <a:cs typeface="Helvetica" panose="020B0604020202020204" pitchFamily="34" charset="0"/>
              </a:rPr>
              <a:t> twist secondary</a:t>
            </a:r>
          </a:p>
          <a:p>
            <a:r>
              <a:rPr lang="en-US" sz="1600" dirty="0">
                <a:latin typeface="Helvetica" panose="020B0604020202020204" pitchFamily="34" charset="0"/>
                <a:cs typeface="Helvetica" panose="020B0604020202020204" pitchFamily="34" charset="0"/>
              </a:rPr>
              <a:t>Np = </a:t>
            </a:r>
            <a:r>
              <a:rPr lang="en-US" sz="1600" dirty="0" err="1">
                <a:latin typeface="Helvetica" panose="020B0604020202020204" pitchFamily="34" charset="0"/>
                <a:cs typeface="Helvetica" panose="020B0604020202020204" pitchFamily="34" charset="0"/>
              </a:rPr>
              <a:t>nb</a:t>
            </a:r>
            <a:r>
              <a:rPr lang="en-US" sz="1600" dirty="0">
                <a:latin typeface="Helvetica" panose="020B0604020202020204" pitchFamily="34" charset="0"/>
                <a:cs typeface="Helvetica" panose="020B0604020202020204" pitchFamily="34" charset="0"/>
              </a:rPr>
              <a:t> twist primary</a:t>
            </a:r>
          </a:p>
          <a:p>
            <a:r>
              <a:rPr lang="en-US" sz="1600" dirty="0">
                <a:latin typeface="Helvetica" panose="020B0604020202020204" pitchFamily="34" charset="0"/>
                <a:cs typeface="Helvetica" panose="020B0604020202020204" pitchFamily="34" charset="0"/>
              </a:rPr>
              <a:t>Vs = voltage secondary</a:t>
            </a:r>
          </a:p>
          <a:p>
            <a:r>
              <a:rPr lang="en-US" sz="1600" dirty="0" err="1">
                <a:latin typeface="Helvetica" panose="020B0604020202020204" pitchFamily="34" charset="0"/>
                <a:cs typeface="Helvetica" panose="020B0604020202020204" pitchFamily="34" charset="0"/>
              </a:rPr>
              <a:t>Vp</a:t>
            </a:r>
            <a:r>
              <a:rPr lang="en-US" sz="1600" dirty="0">
                <a:latin typeface="Helvetica" panose="020B0604020202020204" pitchFamily="34" charset="0"/>
                <a:cs typeface="Helvetica" panose="020B0604020202020204" pitchFamily="34" charset="0"/>
              </a:rPr>
              <a:t> = voltage primary</a:t>
            </a:r>
          </a:p>
        </p:txBody>
      </p:sp>
      <p:sp>
        <p:nvSpPr>
          <p:cNvPr id="12" name="Espace réservé du texte 2">
            <a:extLst>
              <a:ext uri="{FF2B5EF4-FFF2-40B4-BE49-F238E27FC236}">
                <a16:creationId xmlns:a16="http://schemas.microsoft.com/office/drawing/2014/main" id="{4420AA62-F32B-47FB-82BA-23A43CF108A1}"/>
              </a:ext>
            </a:extLst>
          </p:cNvPr>
          <p:cNvSpPr>
            <a:spLocks noGrp="1"/>
          </p:cNvSpPr>
          <p:nvPr>
            <p:ph type="body" sz="quarter" idx="12"/>
          </p:nvPr>
        </p:nvSpPr>
        <p:spPr>
          <a:xfrm>
            <a:off x="74341" y="89867"/>
            <a:ext cx="802888" cy="802231"/>
          </a:xfrm>
        </p:spPr>
        <p:txBody>
          <a:bodyPr/>
          <a:lstStyle/>
          <a:p>
            <a:r>
              <a:rPr lang="fr-FR" sz="4400" dirty="0"/>
              <a:t>1|</a:t>
            </a:r>
          </a:p>
        </p:txBody>
      </p:sp>
      <p:sp>
        <p:nvSpPr>
          <p:cNvPr id="13" name="Espace réservé du texte 3">
            <a:extLst>
              <a:ext uri="{FF2B5EF4-FFF2-40B4-BE49-F238E27FC236}">
                <a16:creationId xmlns:a16="http://schemas.microsoft.com/office/drawing/2014/main" id="{411432D2-0F25-47A5-BC1A-45252D18F39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10" name="Titre 1">
            <a:extLst>
              <a:ext uri="{FF2B5EF4-FFF2-40B4-BE49-F238E27FC236}">
                <a16:creationId xmlns:a16="http://schemas.microsoft.com/office/drawing/2014/main" id="{2D3B0077-906C-4AF9-B71A-9CBDD25979B0}"/>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Transformers</a:t>
            </a:r>
          </a:p>
        </p:txBody>
      </p:sp>
    </p:spTree>
    <p:extLst>
      <p:ext uri="{BB962C8B-B14F-4D97-AF65-F5344CB8AC3E}">
        <p14:creationId xmlns:p14="http://schemas.microsoft.com/office/powerpoint/2010/main" val="21191063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texte&#10;&#10;Description générée automatiquement">
            <a:extLst>
              <a:ext uri="{FF2B5EF4-FFF2-40B4-BE49-F238E27FC236}">
                <a16:creationId xmlns:a16="http://schemas.microsoft.com/office/drawing/2014/main" id="{1CD063D3-8FAB-4DAF-9FC7-2BF88F041309}"/>
              </a:ext>
            </a:extLst>
          </p:cNvPr>
          <p:cNvPicPr>
            <a:picLocks noChangeAspect="1"/>
          </p:cNvPicPr>
          <p:nvPr/>
        </p:nvPicPr>
        <p:blipFill rotWithShape="1">
          <a:blip r:embed="rId2"/>
          <a:srcRect t="1024" b="1"/>
          <a:stretch/>
        </p:blipFill>
        <p:spPr>
          <a:xfrm>
            <a:off x="1344744" y="1031031"/>
            <a:ext cx="6454512" cy="3697178"/>
          </a:xfrm>
          <a:prstGeom prst="rect">
            <a:avLst/>
          </a:prstGeom>
        </p:spPr>
      </p:pic>
      <p:sp>
        <p:nvSpPr>
          <p:cNvPr id="9" name="Espace réservé du texte 2">
            <a:extLst>
              <a:ext uri="{FF2B5EF4-FFF2-40B4-BE49-F238E27FC236}">
                <a16:creationId xmlns:a16="http://schemas.microsoft.com/office/drawing/2014/main" id="{13CC0688-D70F-4A1B-A602-5136F1C35B60}"/>
              </a:ext>
            </a:extLst>
          </p:cNvPr>
          <p:cNvSpPr>
            <a:spLocks noGrp="1"/>
          </p:cNvSpPr>
          <p:nvPr>
            <p:ph type="body" sz="quarter" idx="12"/>
          </p:nvPr>
        </p:nvSpPr>
        <p:spPr>
          <a:xfrm>
            <a:off x="74341" y="89867"/>
            <a:ext cx="802888" cy="802231"/>
          </a:xfrm>
        </p:spPr>
        <p:txBody>
          <a:bodyPr/>
          <a:lstStyle/>
          <a:p>
            <a:r>
              <a:rPr lang="fr-FR" sz="4400" dirty="0"/>
              <a:t>1|</a:t>
            </a:r>
          </a:p>
        </p:txBody>
      </p:sp>
      <p:sp>
        <p:nvSpPr>
          <p:cNvPr id="10" name="Espace réservé du texte 3">
            <a:extLst>
              <a:ext uri="{FF2B5EF4-FFF2-40B4-BE49-F238E27FC236}">
                <a16:creationId xmlns:a16="http://schemas.microsoft.com/office/drawing/2014/main" id="{60EC7E3B-BE9C-49C2-9E48-8C195FD4A171}"/>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Tree>
    <p:extLst>
      <p:ext uri="{BB962C8B-B14F-4D97-AF65-F5344CB8AC3E}">
        <p14:creationId xmlns:p14="http://schemas.microsoft.com/office/powerpoint/2010/main" val="14438049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533996"/>
            <a:ext cx="2808000" cy="383090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 switch </a:t>
            </a:r>
            <a:r>
              <a:rPr lang="en-US" dirty="0">
                <a:latin typeface="Helvetica" panose="020B0604020202020204" pitchFamily="34" charset="0"/>
                <a:cs typeface="Helvetica" panose="020B0604020202020204" pitchFamily="34" charset="0"/>
              </a:rPr>
              <a:t>is a mechanical device that interrupts or diverts electric current flow within a circuit.</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Many different switches exist, all of them are simple mechanical contact between pins.</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Switch, especially pushbuttons, are subject to the </a:t>
            </a:r>
            <a:r>
              <a:rPr lang="en-US" b="1" dirty="0">
                <a:latin typeface="Helvetica" panose="020B0604020202020204" pitchFamily="34" charset="0"/>
                <a:cs typeface="Helvetica" panose="020B0604020202020204" pitchFamily="34" charset="0"/>
              </a:rPr>
              <a:t>Gibbs effect</a:t>
            </a:r>
            <a:r>
              <a:rPr lang="en-US" dirty="0">
                <a:latin typeface="Helvetica" panose="020B0604020202020204" pitchFamily="34" charset="0"/>
                <a:cs typeface="Helvetica" panose="020B0604020202020204" pitchFamily="34" charset="0"/>
              </a:rPr>
              <a:t>. It is a noise created during the activation. </a:t>
            </a:r>
            <a:endParaRPr lang="fr-FR" dirty="0">
              <a:latin typeface="Helvetica" panose="020B0604020202020204" pitchFamily="34" charset="0"/>
              <a:cs typeface="Helvetica" panose="020B0604020202020204" pitchFamily="34" charset="0"/>
            </a:endParaRPr>
          </a:p>
        </p:txBody>
      </p:sp>
      <p:pic>
        <p:nvPicPr>
          <p:cNvPr id="11" name="Image 10">
            <a:extLst>
              <a:ext uri="{FF2B5EF4-FFF2-40B4-BE49-F238E27FC236}">
                <a16:creationId xmlns:a16="http://schemas.microsoft.com/office/drawing/2014/main" id="{19924B8F-199B-4187-BF8F-BDDB3B38D4D8}"/>
              </a:ext>
            </a:extLst>
          </p:cNvPr>
          <p:cNvPicPr>
            <a:picLocks noChangeAspect="1"/>
          </p:cNvPicPr>
          <p:nvPr/>
        </p:nvPicPr>
        <p:blipFill>
          <a:blip r:embed="rId2"/>
          <a:stretch>
            <a:fillRect/>
          </a:stretch>
        </p:blipFill>
        <p:spPr>
          <a:xfrm>
            <a:off x="3495505" y="1006169"/>
            <a:ext cx="3781160" cy="1424237"/>
          </a:xfrm>
          <a:prstGeom prst="rect">
            <a:avLst/>
          </a:prstGeom>
        </p:spPr>
      </p:pic>
      <p:pic>
        <p:nvPicPr>
          <p:cNvPr id="13" name="Image 12" descr="Une image contenant horloge&#10;&#10;Description générée automatiquement">
            <a:extLst>
              <a:ext uri="{FF2B5EF4-FFF2-40B4-BE49-F238E27FC236}">
                <a16:creationId xmlns:a16="http://schemas.microsoft.com/office/drawing/2014/main" id="{CD0DA8E8-6DFA-45BD-B7C1-57DC30592FCE}"/>
              </a:ext>
            </a:extLst>
          </p:cNvPr>
          <p:cNvPicPr>
            <a:picLocks noChangeAspect="1"/>
          </p:cNvPicPr>
          <p:nvPr/>
        </p:nvPicPr>
        <p:blipFill>
          <a:blip r:embed="rId3"/>
          <a:stretch>
            <a:fillRect/>
          </a:stretch>
        </p:blipFill>
        <p:spPr>
          <a:xfrm>
            <a:off x="3498806" y="3740153"/>
            <a:ext cx="5043511" cy="1264222"/>
          </a:xfrm>
          <a:prstGeom prst="rect">
            <a:avLst/>
          </a:prstGeom>
        </p:spPr>
      </p:pic>
      <p:pic>
        <p:nvPicPr>
          <p:cNvPr id="15" name="Image 14" descr="Une image contenant horloge&#10;&#10;Description générée automatiquement">
            <a:extLst>
              <a:ext uri="{FF2B5EF4-FFF2-40B4-BE49-F238E27FC236}">
                <a16:creationId xmlns:a16="http://schemas.microsoft.com/office/drawing/2014/main" id="{F806C055-F8E6-44B5-9A78-E04D0CABC700}"/>
              </a:ext>
            </a:extLst>
          </p:cNvPr>
          <p:cNvPicPr>
            <a:picLocks noChangeAspect="1"/>
          </p:cNvPicPr>
          <p:nvPr/>
        </p:nvPicPr>
        <p:blipFill>
          <a:blip r:embed="rId4"/>
          <a:stretch>
            <a:fillRect/>
          </a:stretch>
        </p:blipFill>
        <p:spPr>
          <a:xfrm>
            <a:off x="3495505" y="2499873"/>
            <a:ext cx="4700862" cy="1170814"/>
          </a:xfrm>
          <a:prstGeom prst="rect">
            <a:avLst/>
          </a:prstGeom>
        </p:spPr>
      </p:pic>
      <p:sp>
        <p:nvSpPr>
          <p:cNvPr id="12" name="Espace réservé du texte 2">
            <a:extLst>
              <a:ext uri="{FF2B5EF4-FFF2-40B4-BE49-F238E27FC236}">
                <a16:creationId xmlns:a16="http://schemas.microsoft.com/office/drawing/2014/main" id="{C9C02D3D-49D2-4CEC-A67F-E2902D65F47B}"/>
              </a:ext>
            </a:extLst>
          </p:cNvPr>
          <p:cNvSpPr>
            <a:spLocks noGrp="1"/>
          </p:cNvSpPr>
          <p:nvPr>
            <p:ph type="body" sz="quarter" idx="12"/>
          </p:nvPr>
        </p:nvSpPr>
        <p:spPr>
          <a:xfrm>
            <a:off x="74341" y="89867"/>
            <a:ext cx="802888" cy="802231"/>
          </a:xfrm>
        </p:spPr>
        <p:txBody>
          <a:bodyPr/>
          <a:lstStyle/>
          <a:p>
            <a:r>
              <a:rPr lang="fr-FR" sz="4400" dirty="0"/>
              <a:t>1|</a:t>
            </a:r>
          </a:p>
        </p:txBody>
      </p:sp>
      <p:sp>
        <p:nvSpPr>
          <p:cNvPr id="14" name="Espace réservé du texte 3">
            <a:extLst>
              <a:ext uri="{FF2B5EF4-FFF2-40B4-BE49-F238E27FC236}">
                <a16:creationId xmlns:a16="http://schemas.microsoft.com/office/drawing/2014/main" id="{E390F693-C3F9-4A4B-8AF8-4378B478DBBD}"/>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8" name="Titre 1">
            <a:extLst>
              <a:ext uri="{FF2B5EF4-FFF2-40B4-BE49-F238E27FC236}">
                <a16:creationId xmlns:a16="http://schemas.microsoft.com/office/drawing/2014/main" id="{C5924828-939E-4356-91B0-B752ED8FB362}"/>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Switch</a:t>
            </a:r>
          </a:p>
        </p:txBody>
      </p:sp>
    </p:spTree>
    <p:extLst>
      <p:ext uri="{BB962C8B-B14F-4D97-AF65-F5344CB8AC3E}">
        <p14:creationId xmlns:p14="http://schemas.microsoft.com/office/powerpoint/2010/main" val="335686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pic>
        <p:nvPicPr>
          <p:cNvPr id="11" name="Picture 8" descr="Recouvrement des orbitales atomiques">
            <a:extLst>
              <a:ext uri="{FF2B5EF4-FFF2-40B4-BE49-F238E27FC236}">
                <a16:creationId xmlns:a16="http://schemas.microsoft.com/office/drawing/2014/main" id="{DF22081F-8135-4C5E-90B9-E5797DB7B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82" y="1236553"/>
            <a:ext cx="3734816" cy="26703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Espace réservé du texte 2">
            <a:extLst>
              <a:ext uri="{FF2B5EF4-FFF2-40B4-BE49-F238E27FC236}">
                <a16:creationId xmlns:a16="http://schemas.microsoft.com/office/drawing/2014/main" id="{AFD47443-F987-44EF-B470-D31E694D9B84}"/>
              </a:ext>
            </a:extLst>
          </p:cNvPr>
          <p:cNvSpPr txBox="1">
            <a:spLocks/>
          </p:cNvSpPr>
          <p:nvPr/>
        </p:nvSpPr>
        <p:spPr>
          <a:xfrm>
            <a:off x="318504" y="1553737"/>
            <a:ext cx="3956316" cy="334592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endParaRPr lang="en-GB" sz="1800"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A valence </a:t>
            </a:r>
            <a:r>
              <a:rPr lang="en-GB" dirty="0">
                <a:latin typeface="Helvetica" panose="020B0604020202020204" pitchFamily="34" charset="0"/>
                <a:cs typeface="Helvetica" panose="020B0604020202020204" pitchFamily="34" charset="0"/>
              </a:rPr>
              <a:t>layer is the last layer with an electron on it.</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A covalence link </a:t>
            </a:r>
            <a:r>
              <a:rPr lang="en-GB" dirty="0">
                <a:latin typeface="Helvetica" panose="020B0604020202020204" pitchFamily="34" charset="0"/>
                <a:cs typeface="Helvetica" panose="020B0604020202020204" pitchFamily="34" charset="0"/>
              </a:rPr>
              <a:t>is when an electron from a valence layer is shared with another atom.</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The electricity </a:t>
            </a:r>
            <a:r>
              <a:rPr lang="en-GB" dirty="0">
                <a:latin typeface="Helvetica" panose="020B0604020202020204" pitchFamily="34" charset="0"/>
                <a:cs typeface="Helvetica" panose="020B0604020202020204" pitchFamily="34" charset="0"/>
              </a:rPr>
              <a:t>is the ability of the electron to move from an atom to another. The balance in electric load is possible because of the covalence link.</a:t>
            </a:r>
          </a:p>
        </p:txBody>
      </p:sp>
      <p:sp>
        <p:nvSpPr>
          <p:cNvPr id="7" name="Titre 1">
            <a:extLst>
              <a:ext uri="{FF2B5EF4-FFF2-40B4-BE49-F238E27FC236}">
                <a16:creationId xmlns:a16="http://schemas.microsoft.com/office/drawing/2014/main" id="{C636A5E4-F944-46D8-AA3C-9BBDBA60C535}"/>
              </a:ext>
            </a:extLst>
          </p:cNvPr>
          <p:cNvSpPr>
            <a:spLocks noGrp="1"/>
          </p:cNvSpPr>
          <p:nvPr>
            <p:ph type="title"/>
          </p:nvPr>
        </p:nvSpPr>
        <p:spPr>
          <a:xfrm>
            <a:off x="318506" y="916961"/>
            <a:ext cx="2833572" cy="592172"/>
          </a:xfrm>
        </p:spPr>
        <p:txBody>
          <a:bodyPr/>
          <a:lstStyle/>
          <a:p>
            <a:r>
              <a:rPr lang="fr-FR" sz="2400" dirty="0" err="1">
                <a:solidFill>
                  <a:schemeClr val="tx1">
                    <a:lumMod val="75000"/>
                  </a:schemeClr>
                </a:solidFill>
                <a:latin typeface="Helvetica" panose="020B0604020202020204" pitchFamily="34" charset="0"/>
                <a:cs typeface="Helvetica" panose="020B0604020202020204" pitchFamily="34" charset="0"/>
              </a:rPr>
              <a:t>Atoms</a:t>
            </a:r>
            <a:r>
              <a:rPr lang="fr-FR" sz="2400" dirty="0">
                <a:solidFill>
                  <a:schemeClr val="tx1">
                    <a:lumMod val="75000"/>
                  </a:schemeClr>
                </a:solidFill>
                <a:latin typeface="Helvetica" panose="020B0604020202020204" pitchFamily="34" charset="0"/>
                <a:cs typeface="Helvetica" panose="020B0604020202020204" pitchFamily="34" charset="0"/>
              </a:rPr>
              <a:t> &amp; </a:t>
            </a:r>
            <a:r>
              <a:rPr lang="fr-FR" sz="2400" dirty="0" err="1">
                <a:solidFill>
                  <a:schemeClr val="tx1">
                    <a:lumMod val="75000"/>
                  </a:schemeClr>
                </a:solidFill>
                <a:latin typeface="Helvetica" panose="020B0604020202020204" pitchFamily="34" charset="0"/>
                <a:cs typeface="Helvetica" panose="020B0604020202020204" pitchFamily="34" charset="0"/>
              </a:rPr>
              <a:t>molecules</a:t>
            </a:r>
            <a:endParaRPr lang="fr-FR" sz="2400" dirty="0">
              <a:solidFill>
                <a:schemeClr val="tx1">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262923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516812"/>
            <a:ext cx="2808000" cy="383090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Gibbs’s effect </a:t>
            </a:r>
            <a:r>
              <a:rPr lang="en-US" dirty="0">
                <a:latin typeface="Helvetica" panose="020B0604020202020204" pitchFamily="34" charset="0"/>
                <a:cs typeface="Helvetica" panose="020B0604020202020204" pitchFamily="34" charset="0"/>
              </a:rPr>
              <a:t>is a signal disruption happening during state switching. In electronics, a switch has a Gibbs effect at each switch. It came from the fact that electron “jumps” from one plate to another during the closing.</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This effect is a problem for two reasons. First, it adds noise to your signal. Second, the voltage drop can be dangerous for your components.</a:t>
            </a:r>
            <a:endParaRPr lang="fr-FR" dirty="0">
              <a:latin typeface="Helvetica" panose="020B0604020202020204" pitchFamily="34" charset="0"/>
              <a:cs typeface="Helvetica" panose="020B0604020202020204" pitchFamily="34" charset="0"/>
            </a:endParaRPr>
          </a:p>
        </p:txBody>
      </p:sp>
      <p:pic>
        <p:nvPicPr>
          <p:cNvPr id="2050" name="Picture 2" descr="Gross violations | PS Audio">
            <a:extLst>
              <a:ext uri="{FF2B5EF4-FFF2-40B4-BE49-F238E27FC236}">
                <a16:creationId xmlns:a16="http://schemas.microsoft.com/office/drawing/2014/main" id="{848E3129-8353-4B73-8FE0-179569274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4983" y="1082832"/>
            <a:ext cx="5523143" cy="3741929"/>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texte 2">
            <a:extLst>
              <a:ext uri="{FF2B5EF4-FFF2-40B4-BE49-F238E27FC236}">
                <a16:creationId xmlns:a16="http://schemas.microsoft.com/office/drawing/2014/main" id="{0167C3E9-0C06-452D-BDA3-47AABE8D31A5}"/>
              </a:ext>
            </a:extLst>
          </p:cNvPr>
          <p:cNvSpPr>
            <a:spLocks noGrp="1"/>
          </p:cNvSpPr>
          <p:nvPr>
            <p:ph type="body" sz="quarter" idx="12"/>
          </p:nvPr>
        </p:nvSpPr>
        <p:spPr>
          <a:xfrm>
            <a:off x="74341" y="89867"/>
            <a:ext cx="802888" cy="802231"/>
          </a:xfrm>
        </p:spPr>
        <p:txBody>
          <a:bodyPr/>
          <a:lstStyle/>
          <a:p>
            <a:r>
              <a:rPr lang="fr-FR" sz="4400" dirty="0"/>
              <a:t>1|</a:t>
            </a:r>
          </a:p>
        </p:txBody>
      </p:sp>
      <p:sp>
        <p:nvSpPr>
          <p:cNvPr id="11" name="Espace réservé du texte 3">
            <a:extLst>
              <a:ext uri="{FF2B5EF4-FFF2-40B4-BE49-F238E27FC236}">
                <a16:creationId xmlns:a16="http://schemas.microsoft.com/office/drawing/2014/main" id="{F99F0793-7A3A-4451-8050-E533B7BFDDD0}"/>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6" name="Titre 1">
            <a:extLst>
              <a:ext uri="{FF2B5EF4-FFF2-40B4-BE49-F238E27FC236}">
                <a16:creationId xmlns:a16="http://schemas.microsoft.com/office/drawing/2014/main" id="{CB4B87E4-9F3A-49B8-B2E3-68DA9E98F1C5}"/>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Switch</a:t>
            </a:r>
          </a:p>
        </p:txBody>
      </p:sp>
    </p:spTree>
    <p:extLst>
      <p:ext uri="{BB962C8B-B14F-4D97-AF65-F5344CB8AC3E}">
        <p14:creationId xmlns:p14="http://schemas.microsoft.com/office/powerpoint/2010/main" val="740048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388328"/>
            <a:ext cx="3837183" cy="402187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Relays</a:t>
            </a:r>
            <a:r>
              <a:rPr lang="en-US" dirty="0">
                <a:latin typeface="Helvetica" panose="020B0604020202020204" pitchFamily="34" charset="0"/>
                <a:cs typeface="Helvetica" panose="020B0604020202020204" pitchFamily="34" charset="0"/>
              </a:rPr>
              <a:t> are electrically actuated switches. The three basic kinds of relays include mechanical relays, reed relays, and solid-state relays. For mechanicals relay, a current sent through a coil magnet acts to pull a flexible spring who moves from one switch contact to another. Reed relays consist of a pair of reeds (thin, flexible metal strips) that spring together whenever a current is sent through an encapsulating wire coil. A solid-state relay is a device that can be made to switch states by applying external voltages across n-type and p-type semiconductive junctions</a:t>
            </a:r>
          </a:p>
          <a:p>
            <a:endParaRPr lang="en-US" dirty="0">
              <a:solidFill>
                <a:schemeClr val="accent2"/>
              </a:solidFill>
              <a:latin typeface="Helvetica" panose="020B0604020202020204" pitchFamily="34" charset="0"/>
              <a:cs typeface="Helvetica" panose="020B0604020202020204" pitchFamily="34" charset="0"/>
            </a:endParaRPr>
          </a:p>
          <a:p>
            <a:r>
              <a:rPr lang="en-US" dirty="0">
                <a:solidFill>
                  <a:srgbClr val="D33D59"/>
                </a:solidFill>
                <a:latin typeface="Helvetica" panose="020B0604020202020204" pitchFamily="34" charset="0"/>
                <a:cs typeface="Helvetica" panose="020B0604020202020204" pitchFamily="34" charset="0"/>
              </a:rPr>
              <a:t>Before a relay, it is advised to put a component to avoid a current spike</a:t>
            </a:r>
            <a:endParaRPr lang="fr-FR" dirty="0">
              <a:solidFill>
                <a:srgbClr val="D33D59"/>
              </a:solidFill>
              <a:latin typeface="Helvetica" panose="020B0604020202020204" pitchFamily="34" charset="0"/>
              <a:cs typeface="Helvetica" panose="020B0604020202020204" pitchFamily="34" charset="0"/>
            </a:endParaRPr>
          </a:p>
        </p:txBody>
      </p:sp>
      <p:pic>
        <p:nvPicPr>
          <p:cNvPr id="6" name="Image 5" descr="Une image contenant carte, texte&#10;&#10;Description générée automatiquement">
            <a:extLst>
              <a:ext uri="{FF2B5EF4-FFF2-40B4-BE49-F238E27FC236}">
                <a16:creationId xmlns:a16="http://schemas.microsoft.com/office/drawing/2014/main" id="{ABB4303D-5EE2-4766-95CE-BE85E3496DAE}"/>
              </a:ext>
            </a:extLst>
          </p:cNvPr>
          <p:cNvPicPr>
            <a:picLocks noChangeAspect="1"/>
          </p:cNvPicPr>
          <p:nvPr/>
        </p:nvPicPr>
        <p:blipFill rotWithShape="1">
          <a:blip r:embed="rId2"/>
          <a:srcRect r="5739"/>
          <a:stretch/>
        </p:blipFill>
        <p:spPr>
          <a:xfrm>
            <a:off x="4389596" y="2678744"/>
            <a:ext cx="4584630" cy="2356434"/>
          </a:xfrm>
          <a:prstGeom prst="rect">
            <a:avLst/>
          </a:prstGeom>
        </p:spPr>
      </p:pic>
      <p:pic>
        <p:nvPicPr>
          <p:cNvPr id="8" name="Image 7" descr="Une image contenant horloge&#10;&#10;Description générée automatiquement">
            <a:extLst>
              <a:ext uri="{FF2B5EF4-FFF2-40B4-BE49-F238E27FC236}">
                <a16:creationId xmlns:a16="http://schemas.microsoft.com/office/drawing/2014/main" id="{3034B0DC-1D17-4AD9-B0D2-C97783491B30}"/>
              </a:ext>
            </a:extLst>
          </p:cNvPr>
          <p:cNvPicPr>
            <a:picLocks noChangeAspect="1"/>
          </p:cNvPicPr>
          <p:nvPr/>
        </p:nvPicPr>
        <p:blipFill rotWithShape="1">
          <a:blip r:embed="rId3"/>
          <a:srcRect l="6131" r="3033"/>
          <a:stretch/>
        </p:blipFill>
        <p:spPr>
          <a:xfrm>
            <a:off x="5879126" y="208376"/>
            <a:ext cx="1518028" cy="2359904"/>
          </a:xfrm>
          <a:prstGeom prst="rect">
            <a:avLst/>
          </a:prstGeom>
        </p:spPr>
      </p:pic>
      <p:sp>
        <p:nvSpPr>
          <p:cNvPr id="11" name="Espace réservé du texte 2">
            <a:extLst>
              <a:ext uri="{FF2B5EF4-FFF2-40B4-BE49-F238E27FC236}">
                <a16:creationId xmlns:a16="http://schemas.microsoft.com/office/drawing/2014/main" id="{A32E5423-3BF6-4E88-9896-1230B3601E77}"/>
              </a:ext>
            </a:extLst>
          </p:cNvPr>
          <p:cNvSpPr>
            <a:spLocks noGrp="1"/>
          </p:cNvSpPr>
          <p:nvPr>
            <p:ph type="body" sz="quarter" idx="12"/>
          </p:nvPr>
        </p:nvSpPr>
        <p:spPr>
          <a:xfrm>
            <a:off x="74341" y="89867"/>
            <a:ext cx="802888" cy="802231"/>
          </a:xfrm>
        </p:spPr>
        <p:txBody>
          <a:bodyPr/>
          <a:lstStyle/>
          <a:p>
            <a:r>
              <a:rPr lang="fr-FR" sz="4400" dirty="0"/>
              <a:t>1|</a:t>
            </a:r>
          </a:p>
        </p:txBody>
      </p:sp>
      <p:sp>
        <p:nvSpPr>
          <p:cNvPr id="12" name="Espace réservé du texte 3">
            <a:extLst>
              <a:ext uri="{FF2B5EF4-FFF2-40B4-BE49-F238E27FC236}">
                <a16:creationId xmlns:a16="http://schemas.microsoft.com/office/drawing/2014/main" id="{4C70D471-1632-4956-BDBB-00C4544906A2}"/>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7" name="Titre 1">
            <a:extLst>
              <a:ext uri="{FF2B5EF4-FFF2-40B4-BE49-F238E27FC236}">
                <a16:creationId xmlns:a16="http://schemas.microsoft.com/office/drawing/2014/main" id="{743F6A99-1479-4725-ABE8-5F134B016EF2}"/>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Relay</a:t>
            </a:r>
          </a:p>
        </p:txBody>
      </p:sp>
    </p:spTree>
    <p:extLst>
      <p:ext uri="{BB962C8B-B14F-4D97-AF65-F5344CB8AC3E}">
        <p14:creationId xmlns:p14="http://schemas.microsoft.com/office/powerpoint/2010/main" val="22689540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texte 3">
            <a:extLst>
              <a:ext uri="{FF2B5EF4-FFF2-40B4-BE49-F238E27FC236}">
                <a16:creationId xmlns:a16="http://schemas.microsoft.com/office/drawing/2014/main" id="{D6DCF523-3E24-4DB4-BA27-2C872817BC8A}"/>
              </a:ext>
            </a:extLst>
          </p:cNvPr>
          <p:cNvSpPr txBox="1">
            <a:spLocks/>
          </p:cNvSpPr>
          <p:nvPr/>
        </p:nvSpPr>
        <p:spPr>
          <a:xfrm>
            <a:off x="196870" y="547123"/>
            <a:ext cx="4776573" cy="891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l" rtl="0" eaLnBrk="1" hangingPunct="1">
              <a:lnSpc>
                <a:spcPct val="115000"/>
              </a:lnSpc>
              <a:spcBef>
                <a:spcPts val="0"/>
              </a:spcBef>
              <a:spcAft>
                <a:spcPts val="0"/>
              </a:spcAft>
              <a:buClr>
                <a:schemeClr val="dk2"/>
              </a:buClr>
              <a:buSzPts val="1800"/>
              <a:buFont typeface="Arial"/>
              <a:buNone/>
              <a:defRPr sz="2000" b="0" i="0" u="none" strike="noStrike" cap="none">
                <a:solidFill>
                  <a:schemeClr val="accent1"/>
                </a:solidFill>
                <a:latin typeface="+mj-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ctr"/>
            <a:r>
              <a:rPr lang="fr-FR" sz="4400" dirty="0"/>
              <a:t>Semi-</a:t>
            </a:r>
            <a:r>
              <a:rPr lang="fr-FR" sz="4400" dirty="0" err="1"/>
              <a:t>Conductors</a:t>
            </a:r>
            <a:endParaRPr lang="fr-FR" sz="4400" dirty="0"/>
          </a:p>
          <a:p>
            <a:endParaRPr lang="fr-FR" dirty="0"/>
          </a:p>
        </p:txBody>
      </p:sp>
      <p:sp>
        <p:nvSpPr>
          <p:cNvPr id="5" name="Espace réservé du texte 2">
            <a:extLst>
              <a:ext uri="{FF2B5EF4-FFF2-40B4-BE49-F238E27FC236}">
                <a16:creationId xmlns:a16="http://schemas.microsoft.com/office/drawing/2014/main" id="{FD9F6364-1FAD-4807-A832-8FD0BC5647FC}"/>
              </a:ext>
            </a:extLst>
          </p:cNvPr>
          <p:cNvSpPr txBox="1">
            <a:spLocks/>
          </p:cNvSpPr>
          <p:nvPr/>
        </p:nvSpPr>
        <p:spPr>
          <a:xfrm>
            <a:off x="315702" y="1694985"/>
            <a:ext cx="4497659" cy="306286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tx1"/>
              </a:buClr>
              <a:buFont typeface="Arial" panose="020B0604020202020204" pitchFamily="34" charset="0"/>
              <a:buChar char="•"/>
            </a:pPr>
            <a:r>
              <a:rPr lang="en-GB" sz="2800" dirty="0">
                <a:latin typeface="Helvetica" panose="020B0604020202020204" pitchFamily="34" charset="0"/>
                <a:cs typeface="Helvetica" panose="020B0604020202020204" pitchFamily="34" charset="0"/>
              </a:rPr>
              <a:t>Physic Principles</a:t>
            </a:r>
          </a:p>
          <a:p>
            <a:pPr marL="457200" indent="-457200">
              <a:buClr>
                <a:schemeClr val="tx1"/>
              </a:buClr>
              <a:buFont typeface="Arial" panose="020B0604020202020204" pitchFamily="34" charset="0"/>
              <a:buChar char="•"/>
            </a:pPr>
            <a:r>
              <a:rPr lang="en-GB" sz="2800" dirty="0">
                <a:latin typeface="Helvetica" panose="020B0604020202020204" pitchFamily="34" charset="0"/>
                <a:cs typeface="Helvetica" panose="020B0604020202020204" pitchFamily="34" charset="0"/>
              </a:rPr>
              <a:t>Diodes</a:t>
            </a:r>
          </a:p>
          <a:p>
            <a:pPr marL="457200" indent="-457200">
              <a:buClr>
                <a:schemeClr val="tx1"/>
              </a:buClr>
              <a:buFont typeface="Arial" panose="020B0604020202020204" pitchFamily="34" charset="0"/>
              <a:buChar char="•"/>
            </a:pPr>
            <a:r>
              <a:rPr lang="en-GB" sz="2800" dirty="0">
                <a:latin typeface="Helvetica" panose="020B0604020202020204" pitchFamily="34" charset="0"/>
                <a:cs typeface="Helvetica" panose="020B0604020202020204" pitchFamily="34" charset="0"/>
              </a:rPr>
              <a:t>Transistors</a:t>
            </a:r>
          </a:p>
          <a:p>
            <a:pPr>
              <a:buClr>
                <a:schemeClr val="tx1"/>
              </a:buClr>
            </a:pP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p:txBody>
      </p:sp>
      <p:pic>
        <p:nvPicPr>
          <p:cNvPr id="6" name="Picture 2" descr="Intel launches new Apollo Lake silicon, but new Goldmont CPU architecture  may draw significantly more power - ExtremeTech">
            <a:extLst>
              <a:ext uri="{FF2B5EF4-FFF2-40B4-BE49-F238E27FC236}">
                <a16:creationId xmlns:a16="http://schemas.microsoft.com/office/drawing/2014/main" id="{7CA6EA21-31BB-4757-82AD-E77CA8090D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925" y="1438563"/>
            <a:ext cx="5553075" cy="306286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6410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796596" cy="891440"/>
          </a:xfrm>
        </p:spPr>
        <p:txBody>
          <a:bodyPr/>
          <a:lstStyle/>
          <a:p>
            <a:pPr algn="ctr"/>
            <a:r>
              <a:rPr lang="fr-FR" sz="4400" dirty="0"/>
              <a:t>Semi-</a:t>
            </a:r>
            <a:r>
              <a:rPr lang="fr-FR" sz="4400" dirty="0" err="1"/>
              <a:t>Conductors</a:t>
            </a:r>
            <a:endParaRPr lang="fr-FR" sz="4400" dirty="0"/>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800" dirty="0" err="1">
                <a:solidFill>
                  <a:schemeClr val="tx1">
                    <a:lumMod val="85000"/>
                  </a:schemeClr>
                </a:solidFill>
                <a:latin typeface="Helvetica" panose="020B0604020202020204" pitchFamily="34" charset="0"/>
                <a:cs typeface="Helvetica" panose="020B0604020202020204" pitchFamily="34" charset="0"/>
              </a:rPr>
              <a:t>Physic</a:t>
            </a:r>
            <a:r>
              <a:rPr lang="fr-FR" sz="2800" dirty="0">
                <a:solidFill>
                  <a:schemeClr val="tx1">
                    <a:lumMod val="85000"/>
                  </a:schemeClr>
                </a:solidFill>
                <a:latin typeface="Helvetica" panose="020B0604020202020204" pitchFamily="34" charset="0"/>
                <a:cs typeface="Helvetica" panose="020B0604020202020204" pitchFamily="34" charset="0"/>
              </a:rPr>
              <a:t> </a:t>
            </a:r>
            <a:r>
              <a:rPr lang="fr-FR" sz="2800" dirty="0" err="1">
                <a:solidFill>
                  <a:schemeClr val="tx1">
                    <a:lumMod val="85000"/>
                  </a:schemeClr>
                </a:solidFill>
                <a:latin typeface="Helvetica" panose="020B0604020202020204" pitchFamily="34" charset="0"/>
                <a:cs typeface="Helvetica" panose="020B0604020202020204" pitchFamily="34" charset="0"/>
              </a:rPr>
              <a:t>principles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Silicon structure</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N-type silicon</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P-type silicon</a:t>
            </a:r>
          </a:p>
        </p:txBody>
      </p:sp>
      <p:pic>
        <p:nvPicPr>
          <p:cNvPr id="8" name="Picture 2" descr="Intel launches new Apollo Lake silicon, but new Goldmont CPU architecture  may draw significantly more power - ExtremeTech">
            <a:extLst>
              <a:ext uri="{FF2B5EF4-FFF2-40B4-BE49-F238E27FC236}">
                <a16:creationId xmlns:a16="http://schemas.microsoft.com/office/drawing/2014/main" id="{565F5E61-5F89-4A49-95B6-8F9D282C2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6224" y="1372726"/>
            <a:ext cx="6177776" cy="340743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1687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4796597" cy="891440"/>
          </a:xfrm>
        </p:spPr>
        <p:txBody>
          <a:bodyPr/>
          <a:lstStyle/>
          <a:p>
            <a:r>
              <a:rPr lang="fr-FR" sz="4400" dirty="0"/>
              <a:t>S-C</a:t>
            </a:r>
          </a:p>
          <a:p>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3433628"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Silicon</a:t>
            </a:r>
            <a:r>
              <a:rPr lang="en-US" dirty="0">
                <a:latin typeface="Helvetica" panose="020B0604020202020204" pitchFamily="34" charset="0"/>
                <a:cs typeface="Helvetica" panose="020B0604020202020204" pitchFamily="34" charset="0"/>
              </a:rPr>
              <a:t> is ranked second in the order of elements appearing in the earth’s crust, an average of 27 percent occurring in igneous rocks. Silicon is the most important semi-conductor used in building electrical devices.</a:t>
            </a:r>
          </a:p>
          <a:p>
            <a:endParaRPr lang="en-US" dirty="0">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Semi-conductors</a:t>
            </a:r>
            <a:r>
              <a:rPr lang="en-US" dirty="0">
                <a:latin typeface="Helvetica" panose="020B0604020202020204" pitchFamily="34" charset="0"/>
                <a:cs typeface="Helvetica" panose="020B0604020202020204" pitchFamily="34" charset="0"/>
              </a:rPr>
              <a:t> are atoms molecules with a specific range conductivity. They are naturally insulating but can be conductive with specific conditions.</a:t>
            </a:r>
            <a:endParaRPr lang="fr-FR" dirty="0">
              <a:latin typeface="Helvetica" panose="020B0604020202020204" pitchFamily="34" charset="0"/>
              <a:cs typeface="Helvetica" panose="020B0604020202020204" pitchFamily="34" charset="0"/>
            </a:endParaRPr>
          </a:p>
        </p:txBody>
      </p:sp>
      <p:pic>
        <p:nvPicPr>
          <p:cNvPr id="7" name="Image 6" descr="Une image contenant texte, carte&#10;&#10;Description générée automatiquement">
            <a:extLst>
              <a:ext uri="{FF2B5EF4-FFF2-40B4-BE49-F238E27FC236}">
                <a16:creationId xmlns:a16="http://schemas.microsoft.com/office/drawing/2014/main" id="{C728D708-07ED-43A0-BA54-AEC648E64B4F}"/>
              </a:ext>
            </a:extLst>
          </p:cNvPr>
          <p:cNvPicPr>
            <a:picLocks noChangeAspect="1"/>
          </p:cNvPicPr>
          <p:nvPr/>
        </p:nvPicPr>
        <p:blipFill>
          <a:blip r:embed="rId2"/>
          <a:stretch>
            <a:fillRect/>
          </a:stretch>
        </p:blipFill>
        <p:spPr>
          <a:xfrm>
            <a:off x="3565957" y="3008863"/>
            <a:ext cx="5361593" cy="1700017"/>
          </a:xfrm>
          <a:prstGeom prst="rect">
            <a:avLst/>
          </a:prstGeom>
        </p:spPr>
      </p:pic>
      <p:pic>
        <p:nvPicPr>
          <p:cNvPr id="9" name="Image 8" descr="Une image contenant texte, carte&#10;&#10;Description générée automatiquement">
            <a:extLst>
              <a:ext uri="{FF2B5EF4-FFF2-40B4-BE49-F238E27FC236}">
                <a16:creationId xmlns:a16="http://schemas.microsoft.com/office/drawing/2014/main" id="{3D105540-947D-4BD8-9999-247245C15A50}"/>
              </a:ext>
            </a:extLst>
          </p:cNvPr>
          <p:cNvPicPr>
            <a:picLocks noChangeAspect="1"/>
          </p:cNvPicPr>
          <p:nvPr/>
        </p:nvPicPr>
        <p:blipFill>
          <a:blip r:embed="rId3"/>
          <a:stretch>
            <a:fillRect/>
          </a:stretch>
        </p:blipFill>
        <p:spPr>
          <a:xfrm>
            <a:off x="3566018" y="671945"/>
            <a:ext cx="5361532" cy="2193354"/>
          </a:xfrm>
          <a:prstGeom prst="rect">
            <a:avLst/>
          </a:prstGeom>
        </p:spPr>
      </p:pic>
      <p:sp>
        <p:nvSpPr>
          <p:cNvPr id="13" name="Titre 1">
            <a:extLst>
              <a:ext uri="{FF2B5EF4-FFF2-40B4-BE49-F238E27FC236}">
                <a16:creationId xmlns:a16="http://schemas.microsoft.com/office/drawing/2014/main" id="{C93D8EC9-34AD-4E49-9A3D-43217EFB91A5}"/>
              </a:ext>
            </a:extLst>
          </p:cNvPr>
          <p:cNvSpPr>
            <a:spLocks noGrp="1"/>
          </p:cNvSpPr>
          <p:nvPr>
            <p:ph type="title"/>
          </p:nvPr>
        </p:nvSpPr>
        <p:spPr>
          <a:xfrm>
            <a:off x="318506" y="916961"/>
            <a:ext cx="3056596" cy="592172"/>
          </a:xfrm>
        </p:spPr>
        <p:txBody>
          <a:bodyPr/>
          <a:lstStyle/>
          <a:p>
            <a:r>
              <a:rPr lang="fr-FR" sz="2400" dirty="0">
                <a:solidFill>
                  <a:schemeClr val="tx1">
                    <a:lumMod val="75000"/>
                  </a:schemeClr>
                </a:solidFill>
                <a:latin typeface="Helvetica" panose="020B0604020202020204" pitchFamily="34" charset="0"/>
                <a:cs typeface="Helvetica" panose="020B0604020202020204" pitchFamily="34" charset="0"/>
              </a:rPr>
              <a:t>Silicon structure</a:t>
            </a:r>
          </a:p>
        </p:txBody>
      </p:sp>
    </p:spTree>
    <p:extLst>
      <p:ext uri="{BB962C8B-B14F-4D97-AF65-F5344CB8AC3E}">
        <p14:creationId xmlns:p14="http://schemas.microsoft.com/office/powerpoint/2010/main" val="25508479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4781729"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613210"/>
            <a:ext cx="3433628" cy="322642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Properties :</a:t>
            </a:r>
          </a:p>
          <a:p>
            <a:r>
              <a:rPr lang="en-US" dirty="0">
                <a:latin typeface="Helvetica" panose="020B0604020202020204" pitchFamily="34" charset="0"/>
                <a:cs typeface="Helvetica" panose="020B0604020202020204" pitchFamily="34" charset="0"/>
              </a:rPr>
              <a:t>It is extremely rare to find silicon in its pure crystalline form in nature, and before it can be used in making electronic devices, it must be separated from its binding elements. After individuals (chemists, material scientists, etc.) perform the purification process, the silicon is melted and spun into a large “seed” crystal. This long crystal can then be cut up into slices or wafers that semiconductor- device designers use in making electrical contraptions.</a:t>
            </a:r>
            <a:endParaRPr lang="fr-FR" dirty="0">
              <a:latin typeface="Helvetica" panose="020B0604020202020204" pitchFamily="34" charset="0"/>
              <a:cs typeface="Helvetica" panose="020B0604020202020204" pitchFamily="34" charset="0"/>
            </a:endParaRPr>
          </a:p>
        </p:txBody>
      </p:sp>
      <p:pic>
        <p:nvPicPr>
          <p:cNvPr id="8" name="Image 7">
            <a:extLst>
              <a:ext uri="{FF2B5EF4-FFF2-40B4-BE49-F238E27FC236}">
                <a16:creationId xmlns:a16="http://schemas.microsoft.com/office/drawing/2014/main" id="{35CF9C37-7B7E-44BF-AB47-B0F68A151F85}"/>
              </a:ext>
            </a:extLst>
          </p:cNvPr>
          <p:cNvPicPr>
            <a:picLocks noChangeAspect="1"/>
          </p:cNvPicPr>
          <p:nvPr/>
        </p:nvPicPr>
        <p:blipFill>
          <a:blip r:embed="rId2"/>
          <a:stretch>
            <a:fillRect/>
          </a:stretch>
        </p:blipFill>
        <p:spPr>
          <a:xfrm>
            <a:off x="3910829" y="1392161"/>
            <a:ext cx="5016721" cy="2359177"/>
          </a:xfrm>
          <a:prstGeom prst="rect">
            <a:avLst/>
          </a:prstGeom>
        </p:spPr>
      </p:pic>
      <p:sp>
        <p:nvSpPr>
          <p:cNvPr id="7" name="Titre 1">
            <a:extLst>
              <a:ext uri="{FF2B5EF4-FFF2-40B4-BE49-F238E27FC236}">
                <a16:creationId xmlns:a16="http://schemas.microsoft.com/office/drawing/2014/main" id="{1F05CF45-E99C-4FB4-9524-5D4E68AE31BF}"/>
              </a:ext>
            </a:extLst>
          </p:cNvPr>
          <p:cNvSpPr>
            <a:spLocks noGrp="1"/>
          </p:cNvSpPr>
          <p:nvPr>
            <p:ph type="title"/>
          </p:nvPr>
        </p:nvSpPr>
        <p:spPr>
          <a:xfrm>
            <a:off x="318506" y="916961"/>
            <a:ext cx="3056596" cy="592172"/>
          </a:xfrm>
        </p:spPr>
        <p:txBody>
          <a:bodyPr/>
          <a:lstStyle/>
          <a:p>
            <a:r>
              <a:rPr lang="fr-FR" sz="2400" dirty="0">
                <a:solidFill>
                  <a:schemeClr val="tx1">
                    <a:lumMod val="75000"/>
                  </a:schemeClr>
                </a:solidFill>
                <a:latin typeface="Helvetica" panose="020B0604020202020204" pitchFamily="34" charset="0"/>
                <a:cs typeface="Helvetica" panose="020B0604020202020204" pitchFamily="34" charset="0"/>
              </a:rPr>
              <a:t>Silicon structure</a:t>
            </a:r>
          </a:p>
        </p:txBody>
      </p:sp>
    </p:spTree>
    <p:extLst>
      <p:ext uri="{BB962C8B-B14F-4D97-AF65-F5344CB8AC3E}">
        <p14:creationId xmlns:p14="http://schemas.microsoft.com/office/powerpoint/2010/main" val="11557305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4774295"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627363"/>
            <a:ext cx="3039706" cy="323456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N-type silicon </a:t>
            </a:r>
            <a:r>
              <a:rPr lang="en-US" dirty="0">
                <a:latin typeface="Helvetica" panose="020B0604020202020204" pitchFamily="34" charset="0"/>
                <a:cs typeface="Helvetica" panose="020B0604020202020204" pitchFamily="34" charset="0"/>
              </a:rPr>
              <a:t>is created when we add a phosphorus (P) atom to the net. P has 5 electrons on his valence layer. 4 of them are stuck in covalent bonds, but the fifth is free.</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The fifth electron will be able to move from the phosphorus atom and create the current.</a:t>
            </a:r>
            <a:endParaRPr lang="fr-FR" dirty="0">
              <a:latin typeface="Helvetica" panose="020B0604020202020204" pitchFamily="34" charset="0"/>
              <a:cs typeface="Helvetica" panose="020B0604020202020204" pitchFamily="34" charset="0"/>
            </a:endParaRPr>
          </a:p>
        </p:txBody>
      </p:sp>
      <p:pic>
        <p:nvPicPr>
          <p:cNvPr id="7" name="Image 6" descr="Une image contenant texte, carte&#10;&#10;Description générée automatiquement">
            <a:extLst>
              <a:ext uri="{FF2B5EF4-FFF2-40B4-BE49-F238E27FC236}">
                <a16:creationId xmlns:a16="http://schemas.microsoft.com/office/drawing/2014/main" id="{A22F7904-B925-4ED6-AFF7-50569270950E}"/>
              </a:ext>
            </a:extLst>
          </p:cNvPr>
          <p:cNvPicPr>
            <a:picLocks noChangeAspect="1"/>
          </p:cNvPicPr>
          <p:nvPr/>
        </p:nvPicPr>
        <p:blipFill>
          <a:blip r:embed="rId2"/>
          <a:stretch>
            <a:fillRect/>
          </a:stretch>
        </p:blipFill>
        <p:spPr>
          <a:xfrm>
            <a:off x="3375102" y="1603310"/>
            <a:ext cx="5552447" cy="1932761"/>
          </a:xfrm>
          <a:prstGeom prst="rect">
            <a:avLst/>
          </a:prstGeom>
        </p:spPr>
      </p:pic>
      <p:sp>
        <p:nvSpPr>
          <p:cNvPr id="9" name="Titre 1">
            <a:extLst>
              <a:ext uri="{FF2B5EF4-FFF2-40B4-BE49-F238E27FC236}">
                <a16:creationId xmlns:a16="http://schemas.microsoft.com/office/drawing/2014/main" id="{9D96BC64-3A22-401C-B341-B73CC6F77A66}"/>
              </a:ext>
            </a:extLst>
          </p:cNvPr>
          <p:cNvSpPr>
            <a:spLocks noGrp="1"/>
          </p:cNvSpPr>
          <p:nvPr>
            <p:ph type="title"/>
          </p:nvPr>
        </p:nvSpPr>
        <p:spPr>
          <a:xfrm>
            <a:off x="318506" y="916961"/>
            <a:ext cx="3056596" cy="592172"/>
          </a:xfrm>
        </p:spPr>
        <p:txBody>
          <a:bodyPr/>
          <a:lstStyle/>
          <a:p>
            <a:r>
              <a:rPr lang="en-GB" sz="2400" dirty="0">
                <a:solidFill>
                  <a:schemeClr val="tx1">
                    <a:lumMod val="75000"/>
                  </a:schemeClr>
                </a:solidFill>
                <a:latin typeface="Helvetica" panose="020B0604020202020204" pitchFamily="34" charset="0"/>
                <a:cs typeface="Helvetica" panose="020B0604020202020204" pitchFamily="34" charset="0"/>
              </a:rPr>
              <a:t>N-type silicon</a:t>
            </a:r>
          </a:p>
        </p:txBody>
      </p:sp>
    </p:spTree>
    <p:extLst>
      <p:ext uri="{BB962C8B-B14F-4D97-AF65-F5344CB8AC3E}">
        <p14:creationId xmlns:p14="http://schemas.microsoft.com/office/powerpoint/2010/main" val="20615910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4774295"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49" y="1627363"/>
            <a:ext cx="2980233" cy="323456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P-type silicon </a:t>
            </a:r>
            <a:r>
              <a:rPr lang="en-US" dirty="0">
                <a:latin typeface="Helvetica" panose="020B0604020202020204" pitchFamily="34" charset="0"/>
                <a:cs typeface="Helvetica" panose="020B0604020202020204" pitchFamily="34" charset="0"/>
              </a:rPr>
              <a:t>is created when we add a boron (B) atom to the net. P has 3 electrons on his valence layer. All of them will be stuck in a covalence bond. However, there will be a vacant spot, called a hole.</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This hole can “move” between the silicon atom and create a current.</a:t>
            </a:r>
            <a:endParaRPr lang="fr-FR" dirty="0">
              <a:latin typeface="Helvetica" panose="020B0604020202020204" pitchFamily="34" charset="0"/>
              <a:cs typeface="Helvetica" panose="020B0604020202020204" pitchFamily="34" charset="0"/>
            </a:endParaRPr>
          </a:p>
        </p:txBody>
      </p:sp>
      <p:pic>
        <p:nvPicPr>
          <p:cNvPr id="7" name="Image 6" descr="Une image contenant texte&#10;&#10;Description générée automatiquement">
            <a:extLst>
              <a:ext uri="{FF2B5EF4-FFF2-40B4-BE49-F238E27FC236}">
                <a16:creationId xmlns:a16="http://schemas.microsoft.com/office/drawing/2014/main" id="{FF75E979-6A6E-42CE-8DE8-83E2502E484A}"/>
              </a:ext>
            </a:extLst>
          </p:cNvPr>
          <p:cNvPicPr>
            <a:picLocks noChangeAspect="1"/>
          </p:cNvPicPr>
          <p:nvPr/>
        </p:nvPicPr>
        <p:blipFill>
          <a:blip r:embed="rId2"/>
          <a:stretch>
            <a:fillRect/>
          </a:stretch>
        </p:blipFill>
        <p:spPr>
          <a:xfrm>
            <a:off x="3375103" y="1553228"/>
            <a:ext cx="5552448" cy="2037043"/>
          </a:xfrm>
          <a:prstGeom prst="rect">
            <a:avLst/>
          </a:prstGeom>
        </p:spPr>
      </p:pic>
      <p:sp>
        <p:nvSpPr>
          <p:cNvPr id="9" name="Titre 1">
            <a:extLst>
              <a:ext uri="{FF2B5EF4-FFF2-40B4-BE49-F238E27FC236}">
                <a16:creationId xmlns:a16="http://schemas.microsoft.com/office/drawing/2014/main" id="{76246106-BB2D-4D74-B4D3-827518EEBEFE}"/>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N-type silicon</a:t>
            </a:r>
          </a:p>
        </p:txBody>
      </p:sp>
    </p:spTree>
    <p:extLst>
      <p:ext uri="{BB962C8B-B14F-4D97-AF65-F5344CB8AC3E}">
        <p14:creationId xmlns:p14="http://schemas.microsoft.com/office/powerpoint/2010/main" val="19766368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811465" cy="891440"/>
          </a:xfrm>
        </p:spPr>
        <p:txBody>
          <a:bodyPr/>
          <a:lstStyle/>
          <a:p>
            <a:r>
              <a:rPr lang="fr-FR" sz="4400" dirty="0"/>
              <a:t>S-C</a:t>
            </a:r>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dirty="0">
                <a:solidFill>
                  <a:schemeClr val="tx1">
                    <a:lumMod val="85000"/>
                  </a:schemeClr>
                </a:solidFill>
                <a:latin typeface="Helvetica" panose="020B0604020202020204" pitchFamily="34" charset="0"/>
                <a:cs typeface="Helvetica" panose="020B0604020202020204" pitchFamily="34" charset="0"/>
              </a:rPr>
              <a:t>Diodes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Physical structure</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P-N junction</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Schottky diodes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Zener diodes</a:t>
            </a:r>
          </a:p>
          <a:p>
            <a:pPr marL="285750" indent="-285750">
              <a:buClr>
                <a:schemeClr val="accent1"/>
              </a:buClr>
              <a:buFont typeface="Arial" panose="020B0604020202020204" pitchFamily="34" charset="0"/>
              <a:buChar char="•"/>
            </a:pPr>
            <a:endParaRPr lang="en-GB" sz="20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Rectifier application</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Circuit protection</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Voltage management</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Digital electronic</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AM detector</a:t>
            </a:r>
          </a:p>
          <a:p>
            <a:pPr marL="285750" indent="-285750">
              <a:buClr>
                <a:schemeClr val="accent1"/>
              </a:buClr>
              <a:buFont typeface="Arial" panose="020B0604020202020204" pitchFamily="34" charset="0"/>
              <a:buChar char="•"/>
            </a:pPr>
            <a:endParaRPr lang="en-GB" sz="2000" dirty="0">
              <a:solidFill>
                <a:schemeClr val="accent1"/>
              </a:solidFill>
              <a:latin typeface="Helvetica" panose="020B0604020202020204" pitchFamily="34" charset="0"/>
              <a:cs typeface="Helvetica" panose="020B0604020202020204" pitchFamily="34" charset="0"/>
            </a:endParaRPr>
          </a:p>
        </p:txBody>
      </p:sp>
      <p:pic>
        <p:nvPicPr>
          <p:cNvPr id="8" name="Picture 2" descr="Diode Wallpaper by TorqMace on DeviantArt">
            <a:extLst>
              <a:ext uri="{FF2B5EF4-FFF2-40B4-BE49-F238E27FC236}">
                <a16:creationId xmlns:a16="http://schemas.microsoft.com/office/drawing/2014/main" id="{18DD73F5-C353-4EA8-AB70-5F3EDA7F0B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1852" y="1006169"/>
            <a:ext cx="5806489" cy="326615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003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4789163"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33997"/>
            <a:ext cx="2808000" cy="332793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 diode </a:t>
            </a:r>
            <a:r>
              <a:rPr lang="en-US" dirty="0">
                <a:latin typeface="Helvetica" panose="020B0604020202020204" pitchFamily="34" charset="0"/>
                <a:cs typeface="Helvetica" panose="020B0604020202020204" pitchFamily="34" charset="0"/>
              </a:rPr>
              <a:t>is a component that is composed of a P-type junction against an N-type junction.</a:t>
            </a:r>
          </a:p>
          <a:p>
            <a:endParaRPr lang="en-US" dirty="0">
              <a:solidFill>
                <a:schemeClr val="accent2"/>
              </a:solidFill>
              <a:latin typeface="Helvetica" panose="020B0604020202020204" pitchFamily="34" charset="0"/>
              <a:cs typeface="Helvetica" panose="020B0604020202020204" pitchFamily="34" charset="0"/>
            </a:endParaRPr>
          </a:p>
          <a:p>
            <a:r>
              <a:rPr lang="en-US" sz="1800" dirty="0">
                <a:solidFill>
                  <a:schemeClr val="accent1"/>
                </a:solidFill>
                <a:latin typeface="Helvetica" panose="020B0604020202020204" pitchFamily="34" charset="0"/>
                <a:cs typeface="Helvetica" panose="020B0604020202020204" pitchFamily="34" charset="0"/>
              </a:rPr>
              <a:t>Properties :</a:t>
            </a:r>
          </a:p>
          <a:p>
            <a:r>
              <a:rPr lang="en-US" dirty="0">
                <a:latin typeface="Helvetica" panose="020B0604020202020204" pitchFamily="34" charset="0"/>
                <a:cs typeface="Helvetica" panose="020B0604020202020204" pitchFamily="34" charset="0"/>
              </a:rPr>
              <a:t>A diode allows the current to flow in only one direction</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The silicon diodes create a voltage drop of 0.6 volts, it’s the necessary tension to initiate the conductivity.</a:t>
            </a:r>
            <a:endParaRPr lang="fr-FR" dirty="0">
              <a:latin typeface="Helvetica" panose="020B0604020202020204" pitchFamily="34" charset="0"/>
              <a:cs typeface="Helvetica" panose="020B0604020202020204" pitchFamily="34" charset="0"/>
            </a:endParaRPr>
          </a:p>
        </p:txBody>
      </p:sp>
      <p:sp>
        <p:nvSpPr>
          <p:cNvPr id="9" name="Titre 1">
            <a:extLst>
              <a:ext uri="{FF2B5EF4-FFF2-40B4-BE49-F238E27FC236}">
                <a16:creationId xmlns:a16="http://schemas.microsoft.com/office/drawing/2014/main" id="{6C613798-D9B3-4D8E-9E23-C4DB8AD862C2}"/>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Physical structure</a:t>
            </a:r>
          </a:p>
        </p:txBody>
      </p:sp>
      <p:pic>
        <p:nvPicPr>
          <p:cNvPr id="11" name="Image 10" descr="Une image contenant horloge, dessin&#10;&#10;Description générée automatiquement">
            <a:extLst>
              <a:ext uri="{FF2B5EF4-FFF2-40B4-BE49-F238E27FC236}">
                <a16:creationId xmlns:a16="http://schemas.microsoft.com/office/drawing/2014/main" id="{F82A2C59-D1C3-4436-AB1B-E85C7731237D}"/>
              </a:ext>
            </a:extLst>
          </p:cNvPr>
          <p:cNvPicPr>
            <a:picLocks noChangeAspect="1"/>
          </p:cNvPicPr>
          <p:nvPr/>
        </p:nvPicPr>
        <p:blipFill rotWithShape="1">
          <a:blip r:embed="rId2"/>
          <a:srcRect l="11963" t="5133" b="4121"/>
          <a:stretch/>
        </p:blipFill>
        <p:spPr>
          <a:xfrm>
            <a:off x="4116931" y="228109"/>
            <a:ext cx="4681132" cy="4687281"/>
          </a:xfrm>
          <a:prstGeom prst="rect">
            <a:avLst/>
          </a:prstGeom>
        </p:spPr>
      </p:pic>
    </p:spTree>
    <p:extLst>
      <p:ext uri="{BB962C8B-B14F-4D97-AF65-F5344CB8AC3E}">
        <p14:creationId xmlns:p14="http://schemas.microsoft.com/office/powerpoint/2010/main" val="1390821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pic>
        <p:nvPicPr>
          <p:cNvPr id="28674" name="Picture 2" descr="schoolphysics ::Welcome::">
            <a:extLst>
              <a:ext uri="{FF2B5EF4-FFF2-40B4-BE49-F238E27FC236}">
                <a16:creationId xmlns:a16="http://schemas.microsoft.com/office/drawing/2014/main" id="{1167909A-701D-41F2-9DD1-C6B108091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82" y="2963590"/>
            <a:ext cx="3906536" cy="1884213"/>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La formation des ions">
            <a:extLst>
              <a:ext uri="{FF2B5EF4-FFF2-40B4-BE49-F238E27FC236}">
                <a16:creationId xmlns:a16="http://schemas.microsoft.com/office/drawing/2014/main" id="{D39462FC-F903-43FA-8084-F8ECE9900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0980" y="1006169"/>
            <a:ext cx="3904738" cy="1816788"/>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texte 2">
            <a:extLst>
              <a:ext uri="{FF2B5EF4-FFF2-40B4-BE49-F238E27FC236}">
                <a16:creationId xmlns:a16="http://schemas.microsoft.com/office/drawing/2014/main" id="{869E03BE-96F9-4AAB-97FC-9AE993980DA7}"/>
              </a:ext>
            </a:extLst>
          </p:cNvPr>
          <p:cNvSpPr txBox="1">
            <a:spLocks/>
          </p:cNvSpPr>
          <p:nvPr/>
        </p:nvSpPr>
        <p:spPr>
          <a:xfrm>
            <a:off x="318504" y="1509133"/>
            <a:ext cx="3956316" cy="339052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An Ion</a:t>
            </a:r>
            <a:r>
              <a:rPr lang="en-GB" dirty="0">
                <a:latin typeface="Helvetica" panose="020B0604020202020204" pitchFamily="34" charset="0"/>
                <a:cs typeface="Helvetica" panose="020B0604020202020204" pitchFamily="34" charset="0"/>
              </a:rPr>
              <a:t> is an atom who lost his electric balance and is polarised. It occurs when the atom gains or loses electrons and can not compensate with the molecule.</a:t>
            </a:r>
          </a:p>
          <a:p>
            <a:endParaRPr lang="fr-FR"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With this effect, electricity in a liquid came by the creation and destruction of ion. Negatively charged ion will give their excess to the anode, and those electrons travel in the circuit until they reach the cathode to merge with positively charged ion.</a:t>
            </a:r>
          </a:p>
        </p:txBody>
      </p:sp>
      <p:sp>
        <p:nvSpPr>
          <p:cNvPr id="7" name="Titre 1">
            <a:extLst>
              <a:ext uri="{FF2B5EF4-FFF2-40B4-BE49-F238E27FC236}">
                <a16:creationId xmlns:a16="http://schemas.microsoft.com/office/drawing/2014/main" id="{5C7B805F-8B20-4865-A60D-3D9B892A5AF7}"/>
              </a:ext>
            </a:extLst>
          </p:cNvPr>
          <p:cNvSpPr>
            <a:spLocks noGrp="1"/>
          </p:cNvSpPr>
          <p:nvPr>
            <p:ph type="title"/>
          </p:nvPr>
        </p:nvSpPr>
        <p:spPr>
          <a:xfrm>
            <a:off x="318506" y="916961"/>
            <a:ext cx="2724980" cy="592172"/>
          </a:xfrm>
        </p:spPr>
        <p:txBody>
          <a:bodyPr/>
          <a:lstStyle/>
          <a:p>
            <a:r>
              <a:rPr lang="fr-FR" sz="2400" dirty="0" err="1">
                <a:solidFill>
                  <a:schemeClr val="tx1">
                    <a:lumMod val="75000"/>
                  </a:schemeClr>
                </a:solidFill>
                <a:latin typeface="Helvetica" panose="020B0604020202020204" pitchFamily="34" charset="0"/>
                <a:cs typeface="Helvetica" panose="020B0604020202020204" pitchFamily="34" charset="0"/>
              </a:rPr>
              <a:t>Electricity</a:t>
            </a:r>
            <a:r>
              <a:rPr lang="fr-FR" sz="2400" dirty="0">
                <a:solidFill>
                  <a:schemeClr val="tx1">
                    <a:lumMod val="75000"/>
                  </a:schemeClr>
                </a:solidFill>
                <a:latin typeface="Helvetica" panose="020B0604020202020204" pitchFamily="34" charset="0"/>
                <a:cs typeface="Helvetica" panose="020B0604020202020204" pitchFamily="34" charset="0"/>
              </a:rPr>
              <a:t> &amp; </a:t>
            </a:r>
            <a:r>
              <a:rPr lang="fr-FR" sz="2400" dirty="0" err="1">
                <a:solidFill>
                  <a:schemeClr val="tx1">
                    <a:lumMod val="75000"/>
                  </a:schemeClr>
                </a:solidFill>
                <a:latin typeface="Helvetica" panose="020B0604020202020204" pitchFamily="34" charset="0"/>
                <a:cs typeface="Helvetica" panose="020B0604020202020204" pitchFamily="34" charset="0"/>
              </a:rPr>
              <a:t>liquid</a:t>
            </a:r>
            <a:r>
              <a:rPr lang="fr-FR" sz="2400" dirty="0">
                <a:solidFill>
                  <a:schemeClr val="tx1">
                    <a:lumMod val="75000"/>
                  </a:schemeClr>
                </a:solidFill>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23930018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4766861"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49" y="1509133"/>
            <a:ext cx="3693911"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The forward-biased</a:t>
            </a:r>
            <a:r>
              <a:rPr lang="en-US" dirty="0">
                <a:latin typeface="Helvetica" panose="020B0604020202020204" pitchFamily="34" charset="0"/>
                <a:cs typeface="Helvetica" panose="020B0604020202020204" pitchFamily="34" charset="0"/>
              </a:rPr>
              <a:t> position is activated when the current flow from P to N connection. At this moment, the free electrons of N try to pass through the P, and the holes of the P go against N and let electron flow through them.</a:t>
            </a:r>
          </a:p>
          <a:p>
            <a:endParaRPr lang="en-US" dirty="0">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The reverse-biased</a:t>
            </a:r>
            <a:r>
              <a:rPr lang="en-US" dirty="0">
                <a:latin typeface="Helvetica" panose="020B0604020202020204" pitchFamily="34" charset="0"/>
                <a:cs typeface="Helvetica" panose="020B0604020202020204" pitchFamily="34" charset="0"/>
              </a:rPr>
              <a:t> position is when the current flow from N to P. In this case, the electrons of N will be forced to the left, and holes of P will be forced to the right. It results in an empty zone around p-n junction That is free of charges. We called it </a:t>
            </a:r>
            <a:r>
              <a:rPr lang="en-US" b="1" dirty="0">
                <a:latin typeface="Helvetica" panose="020B0604020202020204" pitchFamily="34" charset="0"/>
                <a:cs typeface="Helvetica" panose="020B0604020202020204" pitchFamily="34" charset="0"/>
              </a:rPr>
              <a:t>the depletion region</a:t>
            </a:r>
            <a:r>
              <a:rPr lang="en-US" dirty="0">
                <a:latin typeface="Helvetica" panose="020B0604020202020204" pitchFamily="34" charset="0"/>
                <a:cs typeface="Helvetica" panose="020B0604020202020204" pitchFamily="34" charset="0"/>
              </a:rPr>
              <a:t> and it is insulant.</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B42F2038-D377-4707-A697-49A80B25D8FB}"/>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P-N junction</a:t>
            </a:r>
          </a:p>
        </p:txBody>
      </p:sp>
      <p:pic>
        <p:nvPicPr>
          <p:cNvPr id="10" name="Image 9" descr="Une image contenant texte, carte&#10;&#10;Description générée automatiquement">
            <a:extLst>
              <a:ext uri="{FF2B5EF4-FFF2-40B4-BE49-F238E27FC236}">
                <a16:creationId xmlns:a16="http://schemas.microsoft.com/office/drawing/2014/main" id="{DF389F79-3985-4058-8D73-54B318D8ABE1}"/>
              </a:ext>
            </a:extLst>
          </p:cNvPr>
          <p:cNvPicPr>
            <a:picLocks noChangeAspect="1"/>
          </p:cNvPicPr>
          <p:nvPr/>
        </p:nvPicPr>
        <p:blipFill>
          <a:blip r:embed="rId2"/>
          <a:stretch>
            <a:fillRect/>
          </a:stretch>
        </p:blipFill>
        <p:spPr>
          <a:xfrm>
            <a:off x="5001491" y="114729"/>
            <a:ext cx="3285892" cy="4961829"/>
          </a:xfrm>
          <a:prstGeom prst="rect">
            <a:avLst/>
          </a:prstGeom>
        </p:spPr>
      </p:pic>
    </p:spTree>
    <p:extLst>
      <p:ext uri="{BB962C8B-B14F-4D97-AF65-F5344CB8AC3E}">
        <p14:creationId xmlns:p14="http://schemas.microsoft.com/office/powerpoint/2010/main" val="2032966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dirty="0">
                <a:latin typeface="Helvetica" panose="020B0604020202020204" pitchFamily="34" charset="0"/>
                <a:cs typeface="Helvetica" panose="020B0604020202020204" pitchFamily="34" charset="0"/>
              </a:rPr>
              <a:t>Schottky diodes have a particularly low junction capacitance and faster switching (∼10 ns) when compared to silicon p-n junction diodes due to their special metal-semiconductor junction interface. They also have a lower junction threshold voltage, around 0.3V. these characteristics enable them to detect low-voltage, high-frequency signals that ordinary p-n junction diodes would not see.</a:t>
            </a:r>
            <a:endParaRPr lang="fr-FR" dirty="0">
              <a:solidFill>
                <a:schemeClr val="accent2"/>
              </a:solidFill>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AFCD5BF8-156B-47A5-8252-C8C2D872DF92}"/>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Schottky diodes</a:t>
            </a:r>
          </a:p>
        </p:txBody>
      </p:sp>
      <p:pic>
        <p:nvPicPr>
          <p:cNvPr id="1026" name="Picture 2" descr="Introduction to Schottky Diode - The Engineering Knowledge">
            <a:extLst>
              <a:ext uri="{FF2B5EF4-FFF2-40B4-BE49-F238E27FC236}">
                <a16:creationId xmlns:a16="http://schemas.microsoft.com/office/drawing/2014/main" id="{54E34CD7-2A49-475C-8D1E-77C77987C5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4" t="24087" r="3772" b="10479"/>
          <a:stretch/>
        </p:blipFill>
        <p:spPr bwMode="auto">
          <a:xfrm>
            <a:off x="3385467" y="1646198"/>
            <a:ext cx="5489671" cy="1851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3511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 </a:t>
            </a:r>
            <a:r>
              <a:rPr lang="en-US" b="1" dirty="0" err="1">
                <a:latin typeface="Helvetica" panose="020B0604020202020204" pitchFamily="34" charset="0"/>
                <a:cs typeface="Helvetica" panose="020B0604020202020204" pitchFamily="34" charset="0"/>
              </a:rPr>
              <a:t>zener</a:t>
            </a:r>
            <a:r>
              <a:rPr lang="en-US" b="1" dirty="0">
                <a:latin typeface="Helvetica" panose="020B0604020202020204" pitchFamily="34" charset="0"/>
                <a:cs typeface="Helvetica" panose="020B0604020202020204" pitchFamily="34" charset="0"/>
              </a:rPr>
              <a:t> </a:t>
            </a:r>
            <a:r>
              <a:rPr lang="en-US" dirty="0">
                <a:latin typeface="Helvetica" panose="020B0604020202020204" pitchFamily="34" charset="0"/>
                <a:cs typeface="Helvetica" panose="020B0604020202020204" pitchFamily="34" charset="0"/>
              </a:rPr>
              <a:t>diode acts like a two- way gate to current flow. In the forward direction, it’s easy to push open; only about 0.6 V, just like a standard diode. In the reverse direction, it’s harder to push open; it requires a voltage equal to the </a:t>
            </a:r>
            <a:r>
              <a:rPr lang="en-US" dirty="0" err="1">
                <a:latin typeface="Helvetica" panose="020B0604020202020204" pitchFamily="34" charset="0"/>
                <a:cs typeface="Helvetica" panose="020B0604020202020204" pitchFamily="34" charset="0"/>
              </a:rPr>
              <a:t>zener’s</a:t>
            </a:r>
            <a:r>
              <a:rPr lang="en-US" dirty="0">
                <a:latin typeface="Helvetica" panose="020B0604020202020204" pitchFamily="34" charset="0"/>
                <a:cs typeface="Helvetica" panose="020B0604020202020204" pitchFamily="34" charset="0"/>
              </a:rPr>
              <a:t> breakdown voltage VZ. This breakdown voltage can be anywhere between 1.8 and 200 V, depending on the model</a:t>
            </a:r>
            <a:endParaRPr lang="fr-FR" dirty="0">
              <a:solidFill>
                <a:schemeClr val="accent2"/>
              </a:solidFill>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Zener diodes</a:t>
            </a:r>
          </a:p>
        </p:txBody>
      </p:sp>
      <p:pic>
        <p:nvPicPr>
          <p:cNvPr id="6" name="Image 5" descr="Une image contenant capture d’écran, horloge&#10;&#10;Description générée automatiquement">
            <a:extLst>
              <a:ext uri="{FF2B5EF4-FFF2-40B4-BE49-F238E27FC236}">
                <a16:creationId xmlns:a16="http://schemas.microsoft.com/office/drawing/2014/main" id="{E2B9A626-782D-47ED-8BCF-D1E3BA3C82E6}"/>
              </a:ext>
            </a:extLst>
          </p:cNvPr>
          <p:cNvPicPr>
            <a:picLocks noChangeAspect="1"/>
          </p:cNvPicPr>
          <p:nvPr/>
        </p:nvPicPr>
        <p:blipFill>
          <a:blip r:embed="rId2"/>
          <a:stretch>
            <a:fillRect/>
          </a:stretch>
        </p:blipFill>
        <p:spPr>
          <a:xfrm>
            <a:off x="3128419" y="1627046"/>
            <a:ext cx="5875687" cy="1889408"/>
          </a:xfrm>
          <a:prstGeom prst="rect">
            <a:avLst/>
          </a:prstGeom>
        </p:spPr>
      </p:pic>
    </p:spTree>
    <p:extLst>
      <p:ext uri="{BB962C8B-B14F-4D97-AF65-F5344CB8AC3E}">
        <p14:creationId xmlns:p14="http://schemas.microsoft.com/office/powerpoint/2010/main" val="522134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2"/>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 rectifier circuit </a:t>
            </a:r>
            <a:r>
              <a:rPr lang="en-US" dirty="0">
                <a:latin typeface="Helvetica" panose="020B0604020202020204" pitchFamily="34" charset="0"/>
                <a:cs typeface="Helvetica" panose="020B0604020202020204" pitchFamily="34" charset="0"/>
              </a:rPr>
              <a:t>is designed to modify a signal. With the right set of components, it is possible to change the shape of a signal to match your expectation.</a:t>
            </a: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Rectifier application</a:t>
            </a:r>
          </a:p>
        </p:txBody>
      </p:sp>
      <p:pic>
        <p:nvPicPr>
          <p:cNvPr id="7" name="Image 6" descr="Une image contenant texte&#10;&#10;Description générée automatiquement">
            <a:extLst>
              <a:ext uri="{FF2B5EF4-FFF2-40B4-BE49-F238E27FC236}">
                <a16:creationId xmlns:a16="http://schemas.microsoft.com/office/drawing/2014/main" id="{1D2F6218-69A4-48F5-8698-065755A9FD8C}"/>
              </a:ext>
            </a:extLst>
          </p:cNvPr>
          <p:cNvPicPr>
            <a:picLocks noChangeAspect="1"/>
          </p:cNvPicPr>
          <p:nvPr/>
        </p:nvPicPr>
        <p:blipFill>
          <a:blip r:embed="rId2"/>
          <a:stretch>
            <a:fillRect/>
          </a:stretch>
        </p:blipFill>
        <p:spPr>
          <a:xfrm>
            <a:off x="4613807" y="172990"/>
            <a:ext cx="3677242" cy="4797519"/>
          </a:xfrm>
          <a:prstGeom prst="rect">
            <a:avLst/>
          </a:prstGeom>
        </p:spPr>
      </p:pic>
    </p:spTree>
    <p:extLst>
      <p:ext uri="{BB962C8B-B14F-4D97-AF65-F5344CB8AC3E}">
        <p14:creationId xmlns:p14="http://schemas.microsoft.com/office/powerpoint/2010/main" val="23234438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23884"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2"/>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The wave rectifier </a:t>
            </a:r>
            <a:r>
              <a:rPr lang="en-US" dirty="0">
                <a:latin typeface="Helvetica" panose="020B0604020202020204" pitchFamily="34" charset="0"/>
                <a:cs typeface="Helvetica" panose="020B0604020202020204" pitchFamily="34" charset="0"/>
              </a:rPr>
              <a:t>is used to transform an AC signal in a full positive or full negative signal. It is the first step to create a DC from an AC signal.</a:t>
            </a: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Rectifier application</a:t>
            </a:r>
          </a:p>
        </p:txBody>
      </p:sp>
      <p:pic>
        <p:nvPicPr>
          <p:cNvPr id="6" name="Image 5" descr="Une image contenant texte&#10;&#10;Description générée automatiquement">
            <a:extLst>
              <a:ext uri="{FF2B5EF4-FFF2-40B4-BE49-F238E27FC236}">
                <a16:creationId xmlns:a16="http://schemas.microsoft.com/office/drawing/2014/main" id="{607B7F87-C2B2-4FFB-AE41-35398AF60496}"/>
              </a:ext>
            </a:extLst>
          </p:cNvPr>
          <p:cNvPicPr>
            <a:picLocks noChangeAspect="1"/>
          </p:cNvPicPr>
          <p:nvPr/>
        </p:nvPicPr>
        <p:blipFill>
          <a:blip r:embed="rId2"/>
          <a:stretch>
            <a:fillRect/>
          </a:stretch>
        </p:blipFill>
        <p:spPr>
          <a:xfrm>
            <a:off x="4357254" y="89867"/>
            <a:ext cx="3969623" cy="4973891"/>
          </a:xfrm>
          <a:prstGeom prst="rect">
            <a:avLst/>
          </a:prstGeom>
        </p:spPr>
      </p:pic>
    </p:spTree>
    <p:extLst>
      <p:ext uri="{BB962C8B-B14F-4D97-AF65-F5344CB8AC3E}">
        <p14:creationId xmlns:p14="http://schemas.microsoft.com/office/powerpoint/2010/main" val="26630596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2"/>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The full-bridge rectifier </a:t>
            </a:r>
            <a:r>
              <a:rPr lang="en-US" dirty="0">
                <a:latin typeface="Helvetica" panose="020B0604020202020204" pitchFamily="34" charset="0"/>
                <a:cs typeface="Helvetica" panose="020B0604020202020204" pitchFamily="34" charset="0"/>
              </a:rPr>
              <a:t>is a specific bridge rectifier designed to create the more powerful DC signal from an AC signal. It can reverse the negative parts of the signal into positive parts. With a diode and capacitor after, you can recreate a DC signal.</a:t>
            </a:r>
          </a:p>
          <a:p>
            <a:r>
              <a:rPr lang="en-US" dirty="0">
                <a:latin typeface="Helvetica" panose="020B0604020202020204" pitchFamily="34" charset="0"/>
                <a:cs typeface="Helvetica" panose="020B0604020202020204" pitchFamily="34" charset="0"/>
              </a:rPr>
              <a:t>This circuit is used in all electric alimentations.</a:t>
            </a: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Rectifier application</a:t>
            </a:r>
          </a:p>
        </p:txBody>
      </p:sp>
      <p:pic>
        <p:nvPicPr>
          <p:cNvPr id="6" name="Image 5" descr="Une image contenant personne, homme, tenant, chemise&#10;&#10;Description générée automatiquement">
            <a:extLst>
              <a:ext uri="{FF2B5EF4-FFF2-40B4-BE49-F238E27FC236}">
                <a16:creationId xmlns:a16="http://schemas.microsoft.com/office/drawing/2014/main" id="{D33DD6E4-9B50-4032-935E-D8445922BC42}"/>
              </a:ext>
            </a:extLst>
          </p:cNvPr>
          <p:cNvPicPr>
            <a:picLocks noChangeAspect="1"/>
          </p:cNvPicPr>
          <p:nvPr/>
        </p:nvPicPr>
        <p:blipFill>
          <a:blip r:embed="rId2"/>
          <a:stretch>
            <a:fillRect/>
          </a:stretch>
        </p:blipFill>
        <p:spPr>
          <a:xfrm>
            <a:off x="3776110" y="114228"/>
            <a:ext cx="3056596" cy="1719336"/>
          </a:xfrm>
          <a:prstGeom prst="rect">
            <a:avLst/>
          </a:prstGeom>
        </p:spPr>
      </p:pic>
      <p:pic>
        <p:nvPicPr>
          <p:cNvPr id="9" name="Image 8">
            <a:extLst>
              <a:ext uri="{FF2B5EF4-FFF2-40B4-BE49-F238E27FC236}">
                <a16:creationId xmlns:a16="http://schemas.microsoft.com/office/drawing/2014/main" id="{42AC1D81-5D61-4FD4-B3DD-F918C075EEB1}"/>
              </a:ext>
            </a:extLst>
          </p:cNvPr>
          <p:cNvPicPr>
            <a:picLocks noChangeAspect="1"/>
          </p:cNvPicPr>
          <p:nvPr/>
        </p:nvPicPr>
        <p:blipFill>
          <a:blip r:embed="rId3"/>
          <a:stretch>
            <a:fillRect/>
          </a:stretch>
        </p:blipFill>
        <p:spPr>
          <a:xfrm>
            <a:off x="3776110" y="1955798"/>
            <a:ext cx="5156344" cy="3072973"/>
          </a:xfrm>
          <a:prstGeom prst="rect">
            <a:avLst/>
          </a:prstGeom>
        </p:spPr>
      </p:pic>
    </p:spTree>
    <p:extLst>
      <p:ext uri="{BB962C8B-B14F-4D97-AF65-F5344CB8AC3E}">
        <p14:creationId xmlns:p14="http://schemas.microsoft.com/office/powerpoint/2010/main" val="38380886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4789163"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Properties :</a:t>
            </a:r>
          </a:p>
          <a:p>
            <a:r>
              <a:rPr lang="en-US" dirty="0">
                <a:latin typeface="Helvetica" panose="020B0604020202020204" pitchFamily="34" charset="0"/>
                <a:cs typeface="Helvetica" panose="020B0604020202020204" pitchFamily="34" charset="0"/>
              </a:rPr>
              <a:t>As diodes allow current to flow in one direction, it helps to protect the circuit against the reverse current. </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Used in parallel with a component that can generate a voltage, it avoid this component to burn the circuit with a reverse voltage.</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Circuit protection</a:t>
            </a:r>
          </a:p>
        </p:txBody>
      </p:sp>
      <p:pic>
        <p:nvPicPr>
          <p:cNvPr id="6" name="Image 5" descr="Une image contenant objet, horloge&#10;&#10;Description générée automatiquement">
            <a:extLst>
              <a:ext uri="{FF2B5EF4-FFF2-40B4-BE49-F238E27FC236}">
                <a16:creationId xmlns:a16="http://schemas.microsoft.com/office/drawing/2014/main" id="{BEDFBCC4-D922-4DB9-96A8-89B564BB164A}"/>
              </a:ext>
            </a:extLst>
          </p:cNvPr>
          <p:cNvPicPr>
            <a:picLocks noChangeAspect="1"/>
          </p:cNvPicPr>
          <p:nvPr/>
        </p:nvPicPr>
        <p:blipFill>
          <a:blip r:embed="rId2"/>
          <a:stretch>
            <a:fillRect/>
          </a:stretch>
        </p:blipFill>
        <p:spPr>
          <a:xfrm>
            <a:off x="4427220" y="89867"/>
            <a:ext cx="2510412" cy="1810607"/>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51464F63-F401-4450-997D-7E06E1FB2A42}"/>
              </a:ext>
            </a:extLst>
          </p:cNvPr>
          <p:cNvPicPr>
            <a:picLocks noChangeAspect="1"/>
          </p:cNvPicPr>
          <p:nvPr/>
        </p:nvPicPr>
        <p:blipFill>
          <a:blip r:embed="rId3"/>
          <a:stretch>
            <a:fillRect/>
          </a:stretch>
        </p:blipFill>
        <p:spPr>
          <a:xfrm>
            <a:off x="4427220" y="1979192"/>
            <a:ext cx="4012109" cy="3038582"/>
          </a:xfrm>
          <a:prstGeom prst="rect">
            <a:avLst/>
          </a:prstGeom>
        </p:spPr>
      </p:pic>
    </p:spTree>
    <p:extLst>
      <p:ext uri="{BB962C8B-B14F-4D97-AF65-F5344CB8AC3E}">
        <p14:creationId xmlns:p14="http://schemas.microsoft.com/office/powerpoint/2010/main" val="35563162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49" y="1509133"/>
            <a:ext cx="3701346"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Example :</a:t>
            </a:r>
          </a:p>
          <a:p>
            <a:r>
              <a:rPr lang="en-US" dirty="0">
                <a:latin typeface="Helvetica" panose="020B0604020202020204" pitchFamily="34" charset="0"/>
                <a:cs typeface="Helvetica" panose="020B0604020202020204" pitchFamily="34" charset="0"/>
              </a:rPr>
              <a:t>When a working continuous motor is deprived of its power source, the remaining rotational movement creates a generate current and the motor becomes a generator. A parallel diode avoids this current to burn the circuit.</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The activation / deactivation of a relay generates spikes in the circuit. A diode can avoid this spike and protect the circuit. </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Circuit protection</a:t>
            </a:r>
          </a:p>
        </p:txBody>
      </p:sp>
      <p:pic>
        <p:nvPicPr>
          <p:cNvPr id="6" name="Image 5" descr="Une image contenant texte&#10;&#10;Description générée automatiquement">
            <a:extLst>
              <a:ext uri="{FF2B5EF4-FFF2-40B4-BE49-F238E27FC236}">
                <a16:creationId xmlns:a16="http://schemas.microsoft.com/office/drawing/2014/main" id="{4CDBFD54-F6E8-46F7-877A-C5FCC7D7C363}"/>
              </a:ext>
            </a:extLst>
          </p:cNvPr>
          <p:cNvPicPr>
            <a:picLocks noChangeAspect="1"/>
          </p:cNvPicPr>
          <p:nvPr/>
        </p:nvPicPr>
        <p:blipFill>
          <a:blip r:embed="rId2"/>
          <a:stretch>
            <a:fillRect/>
          </a:stretch>
        </p:blipFill>
        <p:spPr>
          <a:xfrm>
            <a:off x="4572000" y="2443591"/>
            <a:ext cx="3867329" cy="2585180"/>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E693532D-F714-4CCC-866E-FC8C1E75DDC9}"/>
              </a:ext>
            </a:extLst>
          </p:cNvPr>
          <p:cNvPicPr>
            <a:picLocks noChangeAspect="1"/>
          </p:cNvPicPr>
          <p:nvPr/>
        </p:nvPicPr>
        <p:blipFill>
          <a:blip r:embed="rId3"/>
          <a:stretch>
            <a:fillRect/>
          </a:stretch>
        </p:blipFill>
        <p:spPr>
          <a:xfrm>
            <a:off x="4572000" y="114730"/>
            <a:ext cx="3867329" cy="2310526"/>
          </a:xfrm>
          <a:prstGeom prst="rect">
            <a:avLst/>
          </a:prstGeom>
        </p:spPr>
      </p:pic>
    </p:spTree>
    <p:extLst>
      <p:ext uri="{BB962C8B-B14F-4D97-AF65-F5344CB8AC3E}">
        <p14:creationId xmlns:p14="http://schemas.microsoft.com/office/powerpoint/2010/main" val="4546426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2"/>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The voltage regulator </a:t>
            </a:r>
            <a:r>
              <a:rPr lang="en-US" dirty="0">
                <a:latin typeface="Helvetica" panose="020B0604020202020204" pitchFamily="34" charset="0"/>
                <a:cs typeface="Helvetica" panose="020B0604020202020204" pitchFamily="34" charset="0"/>
              </a:rPr>
              <a:t>uses the threshold voltage effect of the diode to reduce voltage.</a:t>
            </a:r>
          </a:p>
          <a:p>
            <a:r>
              <a:rPr lang="en-US" dirty="0">
                <a:latin typeface="Helvetica" panose="020B0604020202020204" pitchFamily="34" charset="0"/>
                <a:cs typeface="Helvetica" panose="020B0604020202020204" pitchFamily="34" charset="0"/>
              </a:rPr>
              <a:t>RS = (Vin – </a:t>
            </a:r>
            <a:r>
              <a:rPr lang="en-US" dirty="0" err="1">
                <a:latin typeface="Helvetica" panose="020B0604020202020204" pitchFamily="34" charset="0"/>
                <a:cs typeface="Helvetica" panose="020B0604020202020204" pitchFamily="34" charset="0"/>
              </a:rPr>
              <a:t>Vout</a:t>
            </a:r>
            <a:r>
              <a:rPr lang="en-US" dirty="0">
                <a:latin typeface="Helvetica" panose="020B0604020202020204" pitchFamily="34" charset="0"/>
                <a:cs typeface="Helvetica" panose="020B0604020202020204" pitchFamily="34" charset="0"/>
              </a:rPr>
              <a:t>) / I</a:t>
            </a:r>
          </a:p>
          <a:p>
            <a:endParaRPr lang="en-US" dirty="0">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The voltage multiplier </a:t>
            </a:r>
            <a:r>
              <a:rPr lang="en-US" dirty="0">
                <a:latin typeface="Helvetica" panose="020B0604020202020204" pitchFamily="34" charset="0"/>
                <a:cs typeface="Helvetica" panose="020B0604020202020204" pitchFamily="34" charset="0"/>
              </a:rPr>
              <a:t>is a circuits that can obtain a DC voltage with a value superior to the maximum peak of the AC voltage it is created from.</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5" y="916961"/>
            <a:ext cx="3205279"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Voltage management</a:t>
            </a:r>
          </a:p>
        </p:txBody>
      </p:sp>
      <p:pic>
        <p:nvPicPr>
          <p:cNvPr id="6" name="Image 5">
            <a:extLst>
              <a:ext uri="{FF2B5EF4-FFF2-40B4-BE49-F238E27FC236}">
                <a16:creationId xmlns:a16="http://schemas.microsoft.com/office/drawing/2014/main" id="{1C23628F-9969-426B-AC5A-FACDD74EBFA2}"/>
              </a:ext>
            </a:extLst>
          </p:cNvPr>
          <p:cNvPicPr>
            <a:picLocks noChangeAspect="1"/>
          </p:cNvPicPr>
          <p:nvPr/>
        </p:nvPicPr>
        <p:blipFill>
          <a:blip r:embed="rId2"/>
          <a:stretch>
            <a:fillRect/>
          </a:stretch>
        </p:blipFill>
        <p:spPr>
          <a:xfrm>
            <a:off x="6625550" y="265397"/>
            <a:ext cx="1973051" cy="2709770"/>
          </a:xfrm>
          <a:prstGeom prst="rect">
            <a:avLst/>
          </a:prstGeom>
        </p:spPr>
      </p:pic>
      <p:pic>
        <p:nvPicPr>
          <p:cNvPr id="9" name="Image 8">
            <a:extLst>
              <a:ext uri="{FF2B5EF4-FFF2-40B4-BE49-F238E27FC236}">
                <a16:creationId xmlns:a16="http://schemas.microsoft.com/office/drawing/2014/main" id="{64649364-CDEC-42E6-BD8A-20130A5A6972}"/>
              </a:ext>
            </a:extLst>
          </p:cNvPr>
          <p:cNvPicPr>
            <a:picLocks noChangeAspect="1"/>
          </p:cNvPicPr>
          <p:nvPr/>
        </p:nvPicPr>
        <p:blipFill>
          <a:blip r:embed="rId3"/>
          <a:stretch>
            <a:fillRect/>
          </a:stretch>
        </p:blipFill>
        <p:spPr>
          <a:xfrm>
            <a:off x="6625550" y="3051289"/>
            <a:ext cx="2329746" cy="1977482"/>
          </a:xfrm>
          <a:prstGeom prst="rect">
            <a:avLst/>
          </a:prstGeom>
        </p:spPr>
      </p:pic>
      <p:pic>
        <p:nvPicPr>
          <p:cNvPr id="11" name="Image 10" descr="Une image contenant texte&#10;&#10;Description générée automatiquement">
            <a:extLst>
              <a:ext uri="{FF2B5EF4-FFF2-40B4-BE49-F238E27FC236}">
                <a16:creationId xmlns:a16="http://schemas.microsoft.com/office/drawing/2014/main" id="{145846B5-FF94-46BC-B522-4948C204E1D1}"/>
              </a:ext>
            </a:extLst>
          </p:cNvPr>
          <p:cNvPicPr>
            <a:picLocks noChangeAspect="1"/>
          </p:cNvPicPr>
          <p:nvPr/>
        </p:nvPicPr>
        <p:blipFill>
          <a:blip r:embed="rId4"/>
          <a:stretch>
            <a:fillRect/>
          </a:stretch>
        </p:blipFill>
        <p:spPr>
          <a:xfrm>
            <a:off x="3199090" y="2074127"/>
            <a:ext cx="3356246" cy="2954644"/>
          </a:xfrm>
          <a:prstGeom prst="rect">
            <a:avLst/>
          </a:prstGeom>
        </p:spPr>
      </p:pic>
    </p:spTree>
    <p:extLst>
      <p:ext uri="{BB962C8B-B14F-4D97-AF65-F5344CB8AC3E}">
        <p14:creationId xmlns:p14="http://schemas.microsoft.com/office/powerpoint/2010/main" val="24522478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0945"/>
            <a:ext cx="2808000" cy="336098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Properties :</a:t>
            </a:r>
          </a:p>
          <a:p>
            <a:r>
              <a:rPr lang="en-US" b="1" dirty="0">
                <a:latin typeface="Helvetica" panose="020B0604020202020204" pitchFamily="34" charset="0"/>
                <a:cs typeface="Helvetica" panose="020B0604020202020204" pitchFamily="34" charset="0"/>
              </a:rPr>
              <a:t>Logic gates </a:t>
            </a:r>
            <a:r>
              <a:rPr lang="en-US" dirty="0">
                <a:latin typeface="Helvetica" panose="020B0604020202020204" pitchFamily="34" charset="0"/>
                <a:cs typeface="Helvetica" panose="020B0604020202020204" pitchFamily="34" charset="0"/>
              </a:rPr>
              <a:t>can be created from diodes. The and gate use the reverse bias property. This kind of logic gates are less performant than with transistors but can be used for non-logic-level electronic (ex: battery backup with or gate)</a:t>
            </a: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Digital electronic</a:t>
            </a:r>
          </a:p>
        </p:txBody>
      </p:sp>
      <p:pic>
        <p:nvPicPr>
          <p:cNvPr id="6" name="Image 5" descr="Une image contenant texte&#10;&#10;Description générée automatiquement">
            <a:extLst>
              <a:ext uri="{FF2B5EF4-FFF2-40B4-BE49-F238E27FC236}">
                <a16:creationId xmlns:a16="http://schemas.microsoft.com/office/drawing/2014/main" id="{02F5F68C-D8E1-416F-8CB1-1A661E09A591}"/>
              </a:ext>
            </a:extLst>
          </p:cNvPr>
          <p:cNvPicPr>
            <a:picLocks noChangeAspect="1"/>
          </p:cNvPicPr>
          <p:nvPr/>
        </p:nvPicPr>
        <p:blipFill>
          <a:blip r:embed="rId2"/>
          <a:stretch>
            <a:fillRect/>
          </a:stretch>
        </p:blipFill>
        <p:spPr>
          <a:xfrm>
            <a:off x="3225023" y="308115"/>
            <a:ext cx="5165244" cy="2638496"/>
          </a:xfrm>
          <a:prstGeom prst="rect">
            <a:avLst/>
          </a:prstGeom>
        </p:spPr>
      </p:pic>
      <p:pic>
        <p:nvPicPr>
          <p:cNvPr id="9" name="Image 8" descr="Une image contenant horloge&#10;&#10;Description générée automatiquement">
            <a:extLst>
              <a:ext uri="{FF2B5EF4-FFF2-40B4-BE49-F238E27FC236}">
                <a16:creationId xmlns:a16="http://schemas.microsoft.com/office/drawing/2014/main" id="{9A4C3BD3-016E-4B87-B7DD-A0CB2B668ED0}"/>
              </a:ext>
            </a:extLst>
          </p:cNvPr>
          <p:cNvPicPr>
            <a:picLocks noChangeAspect="1"/>
          </p:cNvPicPr>
          <p:nvPr/>
        </p:nvPicPr>
        <p:blipFill>
          <a:blip r:embed="rId3"/>
          <a:stretch>
            <a:fillRect/>
          </a:stretch>
        </p:blipFill>
        <p:spPr>
          <a:xfrm>
            <a:off x="4039805" y="3055993"/>
            <a:ext cx="3535680" cy="1805940"/>
          </a:xfrm>
          <a:prstGeom prst="rect">
            <a:avLst/>
          </a:prstGeom>
        </p:spPr>
      </p:pic>
    </p:spTree>
    <p:extLst>
      <p:ext uri="{BB962C8B-B14F-4D97-AF65-F5344CB8AC3E}">
        <p14:creationId xmlns:p14="http://schemas.microsoft.com/office/powerpoint/2010/main" val="2410788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6" y="1509133"/>
            <a:ext cx="3280427" cy="324574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The intensity </a:t>
            </a:r>
            <a:r>
              <a:rPr lang="en-GB" dirty="0">
                <a:latin typeface="Helvetica" panose="020B0604020202020204" pitchFamily="34" charset="0"/>
                <a:cs typeface="Helvetica" panose="020B0604020202020204" pitchFamily="34" charset="0"/>
              </a:rPr>
              <a:t>represents the number of electrons passing by a cross-section of a conductive element by seconds.</a:t>
            </a:r>
          </a:p>
          <a:p>
            <a:endParaRPr lang="en-GB" sz="1800" dirty="0">
              <a:solidFill>
                <a:schemeClr val="accent1"/>
              </a:solidFill>
              <a:latin typeface="Helvetica" panose="020B0604020202020204" pitchFamily="34" charset="0"/>
              <a:cs typeface="Helvetica" panose="020B0604020202020204" pitchFamily="34" charset="0"/>
            </a:endParaRPr>
          </a:p>
          <a:p>
            <a:r>
              <a:rPr lang="en-GB" sz="1800" dirty="0">
                <a:solidFill>
                  <a:schemeClr val="accent1"/>
                </a:solidFill>
                <a:latin typeface="Helvetica" panose="020B0604020202020204" pitchFamily="34" charset="0"/>
                <a:cs typeface="Helvetica" panose="020B0604020202020204" pitchFamily="34" charset="0"/>
              </a:rPr>
              <a:t>Properties :</a:t>
            </a:r>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Electron = -e = 1.602 x 10^-19 C</a:t>
            </a:r>
          </a:p>
          <a:p>
            <a:r>
              <a:rPr lang="en-GB" dirty="0">
                <a:latin typeface="Helvetica" panose="020B0604020202020204" pitchFamily="34" charset="0"/>
                <a:cs typeface="Helvetica" panose="020B0604020202020204" pitchFamily="34" charset="0"/>
              </a:rPr>
              <a:t>C = Coulomb</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1 A = 1 C/s</a:t>
            </a:r>
          </a:p>
          <a:p>
            <a:r>
              <a:rPr lang="en-GB" dirty="0">
                <a:latin typeface="Helvetica" panose="020B0604020202020204" pitchFamily="34" charset="0"/>
                <a:cs typeface="Helvetica" panose="020B0604020202020204" pitchFamily="34" charset="0"/>
              </a:rPr>
              <a:t>1 A = 1C / 1s = 6.24 x 10^18 electrons/s</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Intensity</a:t>
            </a:r>
            <a:r>
              <a:rPr lang="en-GB" dirty="0">
                <a:latin typeface="Helvetica" panose="020B0604020202020204" pitchFamily="34" charset="0"/>
                <a:cs typeface="Helvetica" panose="020B0604020202020204" pitchFamily="34" charset="0"/>
              </a:rPr>
              <a:t> I is measured in </a:t>
            </a:r>
            <a:r>
              <a:rPr lang="en-GB" b="1" dirty="0">
                <a:latin typeface="Helvetica" panose="020B0604020202020204" pitchFamily="34" charset="0"/>
                <a:cs typeface="Helvetica" panose="020B0604020202020204" pitchFamily="34" charset="0"/>
              </a:rPr>
              <a:t>Ampere</a:t>
            </a:r>
            <a:r>
              <a:rPr lang="en-GB" dirty="0">
                <a:latin typeface="Helvetica" panose="020B0604020202020204" pitchFamily="34" charset="0"/>
                <a:cs typeface="Helvetica" panose="020B0604020202020204" pitchFamily="34" charset="0"/>
              </a:rPr>
              <a:t> A</a:t>
            </a:r>
          </a:p>
          <a:p>
            <a:endParaRPr lang="en-GB" dirty="0">
              <a:latin typeface="Helvetica" panose="020B0604020202020204" pitchFamily="34" charset="0"/>
              <a:cs typeface="Helvetica" panose="020B0604020202020204" pitchFamily="34" charset="0"/>
            </a:endParaRPr>
          </a:p>
          <a:p>
            <a:endParaRPr lang="en-GB" dirty="0">
              <a:latin typeface="Helvetica" panose="020B0604020202020204" pitchFamily="34" charset="0"/>
              <a:cs typeface="Helvetica" panose="020B0604020202020204" pitchFamily="34" charset="0"/>
            </a:endParaRPr>
          </a:p>
        </p:txBody>
      </p:sp>
      <p:pic>
        <p:nvPicPr>
          <p:cNvPr id="6" name="Image 5" descr="Une image contenant objet, horloge&#10;&#10;Description générée automatiquement">
            <a:extLst>
              <a:ext uri="{FF2B5EF4-FFF2-40B4-BE49-F238E27FC236}">
                <a16:creationId xmlns:a16="http://schemas.microsoft.com/office/drawing/2014/main" id="{4C94612D-04FD-47D4-BDE2-BF480763E3D9}"/>
              </a:ext>
            </a:extLst>
          </p:cNvPr>
          <p:cNvPicPr>
            <a:picLocks noChangeAspect="1"/>
          </p:cNvPicPr>
          <p:nvPr/>
        </p:nvPicPr>
        <p:blipFill rotWithShape="1">
          <a:blip r:embed="rId3"/>
          <a:srcRect l="25631"/>
          <a:stretch/>
        </p:blipFill>
        <p:spPr>
          <a:xfrm>
            <a:off x="4006177" y="1532180"/>
            <a:ext cx="4921373" cy="2079140"/>
          </a:xfrm>
          <a:prstGeom prst="rect">
            <a:avLst/>
          </a:prstGeom>
        </p:spPr>
      </p:pic>
      <p:sp>
        <p:nvSpPr>
          <p:cNvPr id="7" name="Titre 1">
            <a:extLst>
              <a:ext uri="{FF2B5EF4-FFF2-40B4-BE49-F238E27FC236}">
                <a16:creationId xmlns:a16="http://schemas.microsoft.com/office/drawing/2014/main" id="{070873B4-8AB9-4536-81F4-1C35E3FED7AD}"/>
              </a:ext>
            </a:extLst>
          </p:cNvPr>
          <p:cNvSpPr>
            <a:spLocks noGrp="1"/>
          </p:cNvSpPr>
          <p:nvPr>
            <p:ph type="title"/>
          </p:nvPr>
        </p:nvSpPr>
        <p:spPr>
          <a:xfrm>
            <a:off x="318506" y="916961"/>
            <a:ext cx="2724980" cy="592172"/>
          </a:xfrm>
        </p:spPr>
        <p:txBody>
          <a:bodyPr/>
          <a:lstStyle/>
          <a:p>
            <a:r>
              <a:rPr lang="en-GB" sz="2400" dirty="0">
                <a:solidFill>
                  <a:schemeClr val="tx1">
                    <a:lumMod val="75000"/>
                  </a:schemeClr>
                </a:solidFill>
                <a:latin typeface="Helvetica" panose="020B0604020202020204" pitchFamily="34" charset="0"/>
                <a:cs typeface="Helvetica" panose="020B0604020202020204" pitchFamily="34" charset="0"/>
              </a:rPr>
              <a:t>Electric current</a:t>
            </a:r>
          </a:p>
        </p:txBody>
      </p:sp>
    </p:spTree>
    <p:extLst>
      <p:ext uri="{BB962C8B-B14F-4D97-AF65-F5344CB8AC3E}">
        <p14:creationId xmlns:p14="http://schemas.microsoft.com/office/powerpoint/2010/main" val="42267014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Properties :</a:t>
            </a:r>
          </a:p>
          <a:p>
            <a:r>
              <a:rPr lang="en-US" dirty="0">
                <a:latin typeface="Helvetica" panose="020B0604020202020204" pitchFamily="34" charset="0"/>
                <a:cs typeface="Helvetica" panose="020B0604020202020204" pitchFamily="34" charset="0"/>
              </a:rPr>
              <a:t>Diodes are often used in the detection of amplitude modulated (AM) signals. Here, a signal diode is then used to rectify out the negative portion of the incoming signal so it can be manipulated by the next dc stages. The rectified signal is then stripped of its high- frequency carrier by passing through a low- pass filter. The output signal is the audio signal. </a:t>
            </a:r>
            <a:endParaRPr lang="fr-FR" dirty="0">
              <a:solidFill>
                <a:schemeClr val="accent2"/>
              </a:solidFill>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AM detector</a:t>
            </a:r>
          </a:p>
        </p:txBody>
      </p:sp>
      <p:pic>
        <p:nvPicPr>
          <p:cNvPr id="6" name="Image 5">
            <a:extLst>
              <a:ext uri="{FF2B5EF4-FFF2-40B4-BE49-F238E27FC236}">
                <a16:creationId xmlns:a16="http://schemas.microsoft.com/office/drawing/2014/main" id="{53BB7F0C-3BB1-441E-8240-EB7675E1BC6F}"/>
              </a:ext>
            </a:extLst>
          </p:cNvPr>
          <p:cNvPicPr>
            <a:picLocks noChangeAspect="1"/>
          </p:cNvPicPr>
          <p:nvPr/>
        </p:nvPicPr>
        <p:blipFill>
          <a:blip r:embed="rId2"/>
          <a:stretch>
            <a:fillRect/>
          </a:stretch>
        </p:blipFill>
        <p:spPr>
          <a:xfrm>
            <a:off x="3385467" y="560449"/>
            <a:ext cx="5552448" cy="4073312"/>
          </a:xfrm>
          <a:prstGeom prst="rect">
            <a:avLst/>
          </a:prstGeom>
        </p:spPr>
      </p:pic>
    </p:spTree>
    <p:extLst>
      <p:ext uri="{BB962C8B-B14F-4D97-AF65-F5344CB8AC3E}">
        <p14:creationId xmlns:p14="http://schemas.microsoft.com/office/powerpoint/2010/main" val="23786086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639556" cy="891440"/>
          </a:xfrm>
        </p:spPr>
        <p:txBody>
          <a:bodyPr/>
          <a:lstStyle/>
          <a:p>
            <a:r>
              <a:rPr lang="fr-FR" sz="4400" dirty="0"/>
              <a:t>S-C</a:t>
            </a:r>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dirty="0">
                <a:solidFill>
                  <a:schemeClr val="tx1">
                    <a:lumMod val="85000"/>
                  </a:schemeClr>
                </a:solidFill>
                <a:latin typeface="Helvetica" panose="020B0604020202020204" pitchFamily="34" charset="0"/>
                <a:cs typeface="Helvetica" panose="020B0604020202020204" pitchFamily="34" charset="0"/>
              </a:rPr>
              <a:t>Transistors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Transistors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BJTs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JFETs </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MOSFETs</a:t>
            </a:r>
          </a:p>
          <a:p>
            <a:pPr marL="285750" indent="-285750">
              <a:buClr>
                <a:schemeClr val="accent1"/>
              </a:buClr>
              <a:buFont typeface="Arial" panose="020B0604020202020204" pitchFamily="34" charset="0"/>
              <a:buChar char="•"/>
            </a:pPr>
            <a:endParaRPr lang="en-GB" sz="20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Switch</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Amplifier</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Vibrator</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Drivers</a:t>
            </a:r>
          </a:p>
          <a:p>
            <a:pPr marL="285750" indent="-285750">
              <a:buClr>
                <a:schemeClr val="accent1"/>
              </a:buClr>
              <a:buFont typeface="Arial" panose="020B0604020202020204" pitchFamily="34" charset="0"/>
              <a:buChar char="•"/>
            </a:pPr>
            <a:endParaRPr lang="en-GB" sz="2000" dirty="0">
              <a:solidFill>
                <a:schemeClr val="accent1"/>
              </a:solidFill>
              <a:latin typeface="Helvetica" panose="020B0604020202020204" pitchFamily="34" charset="0"/>
              <a:cs typeface="Helvetica" panose="020B0604020202020204" pitchFamily="34" charset="0"/>
            </a:endParaRPr>
          </a:p>
        </p:txBody>
      </p:sp>
      <p:pic>
        <p:nvPicPr>
          <p:cNvPr id="6" name="Picture 2" descr="Tempting Fate With Semiconductor ETFs">
            <a:extLst>
              <a:ext uri="{FF2B5EF4-FFF2-40B4-BE49-F238E27FC236}">
                <a16:creationId xmlns:a16="http://schemas.microsoft.com/office/drawing/2014/main" id="{E46A190B-0C77-4645-A1DA-82221C4EE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706" y="843275"/>
            <a:ext cx="6487953" cy="3649473"/>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3246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49" y="1509133"/>
            <a:ext cx="3894633"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Transistors</a:t>
            </a:r>
            <a:r>
              <a:rPr lang="en-US" dirty="0">
                <a:latin typeface="Helvetica" panose="020B0604020202020204" pitchFamily="34" charset="0"/>
                <a:cs typeface="Helvetica" panose="020B0604020202020204" pitchFamily="34" charset="0"/>
              </a:rPr>
              <a:t> are components made from 3 semi-conductive links. (NPN or PNP). They act as an electronic switch and can be activated by current, voltage, or both depending on the transistor.</a:t>
            </a:r>
          </a:p>
          <a:p>
            <a:endParaRPr lang="en-US" dirty="0">
              <a:solidFill>
                <a:schemeClr val="accent2"/>
              </a:solidFill>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The 2 main types </a:t>
            </a:r>
            <a:r>
              <a:rPr lang="en-US" dirty="0">
                <a:latin typeface="Helvetica" panose="020B0604020202020204" pitchFamily="34" charset="0"/>
                <a:cs typeface="Helvetica" panose="020B0604020202020204" pitchFamily="34" charset="0"/>
              </a:rPr>
              <a:t>are bipolar junction transistor (BJT) and field-effect transistors (FET). 2 differences: First, BJT needs current to be activated when FET needs only voltage.</a:t>
            </a:r>
          </a:p>
          <a:p>
            <a:r>
              <a:rPr lang="en-US" dirty="0">
                <a:latin typeface="Helvetica" panose="020B0604020202020204" pitchFamily="34" charset="0"/>
                <a:cs typeface="Helvetica" panose="020B0604020202020204" pitchFamily="34" charset="0"/>
              </a:rPr>
              <a:t>Secondly, BJT draws some current from the circuit, which means it alters it. On contrary, FET draws nothing from the circuit, it doesn’t influence it. </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Transistors</a:t>
            </a:r>
          </a:p>
        </p:txBody>
      </p:sp>
      <p:pic>
        <p:nvPicPr>
          <p:cNvPr id="6" name="Image 5">
            <a:extLst>
              <a:ext uri="{FF2B5EF4-FFF2-40B4-BE49-F238E27FC236}">
                <a16:creationId xmlns:a16="http://schemas.microsoft.com/office/drawing/2014/main" id="{9E052679-BEC9-4AD5-AA96-8ADE98C2644F}"/>
              </a:ext>
            </a:extLst>
          </p:cNvPr>
          <p:cNvPicPr>
            <a:picLocks noChangeAspect="1"/>
          </p:cNvPicPr>
          <p:nvPr/>
        </p:nvPicPr>
        <p:blipFill>
          <a:blip r:embed="rId2"/>
          <a:stretch>
            <a:fillRect/>
          </a:stretch>
        </p:blipFill>
        <p:spPr>
          <a:xfrm>
            <a:off x="4484921" y="103613"/>
            <a:ext cx="1967507" cy="4936273"/>
          </a:xfrm>
          <a:prstGeom prst="rect">
            <a:avLst/>
          </a:prstGeom>
        </p:spPr>
      </p:pic>
      <p:pic>
        <p:nvPicPr>
          <p:cNvPr id="9" name="Image 8">
            <a:extLst>
              <a:ext uri="{FF2B5EF4-FFF2-40B4-BE49-F238E27FC236}">
                <a16:creationId xmlns:a16="http://schemas.microsoft.com/office/drawing/2014/main" id="{37964F56-1AB2-4BBB-9168-2C780BC3174C}"/>
              </a:ext>
            </a:extLst>
          </p:cNvPr>
          <p:cNvPicPr>
            <a:picLocks noChangeAspect="1"/>
          </p:cNvPicPr>
          <p:nvPr/>
        </p:nvPicPr>
        <p:blipFill>
          <a:blip r:embed="rId3"/>
          <a:stretch>
            <a:fillRect/>
          </a:stretch>
        </p:blipFill>
        <p:spPr>
          <a:xfrm>
            <a:off x="6705746" y="550107"/>
            <a:ext cx="2011680" cy="1325880"/>
          </a:xfrm>
          <a:prstGeom prst="rect">
            <a:avLst/>
          </a:prstGeom>
        </p:spPr>
      </p:pic>
      <p:pic>
        <p:nvPicPr>
          <p:cNvPr id="11" name="Image 10" descr="Une image contenant dessin&#10;&#10;Description générée automatiquement">
            <a:extLst>
              <a:ext uri="{FF2B5EF4-FFF2-40B4-BE49-F238E27FC236}">
                <a16:creationId xmlns:a16="http://schemas.microsoft.com/office/drawing/2014/main" id="{2BE9B941-5790-4B89-9121-C6789D6EC5C4}"/>
              </a:ext>
            </a:extLst>
          </p:cNvPr>
          <p:cNvPicPr>
            <a:picLocks noChangeAspect="1"/>
          </p:cNvPicPr>
          <p:nvPr/>
        </p:nvPicPr>
        <p:blipFill>
          <a:blip r:embed="rId4"/>
          <a:stretch>
            <a:fillRect/>
          </a:stretch>
        </p:blipFill>
        <p:spPr>
          <a:xfrm>
            <a:off x="6705746" y="2197255"/>
            <a:ext cx="1767840" cy="1447800"/>
          </a:xfrm>
          <a:prstGeom prst="rect">
            <a:avLst/>
          </a:prstGeom>
        </p:spPr>
      </p:pic>
    </p:spTree>
    <p:extLst>
      <p:ext uri="{BB962C8B-B14F-4D97-AF65-F5344CB8AC3E}">
        <p14:creationId xmlns:p14="http://schemas.microsoft.com/office/powerpoint/2010/main" val="16835541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49" y="1509133"/>
            <a:ext cx="3381677"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Bipolar junction transistors (BJT) </a:t>
            </a:r>
            <a:r>
              <a:rPr lang="en-US" dirty="0">
                <a:latin typeface="Helvetica" panose="020B0604020202020204" pitchFamily="34" charset="0"/>
                <a:cs typeface="Helvetica" panose="020B0604020202020204" pitchFamily="34" charset="0"/>
              </a:rPr>
              <a:t>are three terminal devices that act as electrically controlled switches or as amplifier controls. These devices come in either </a:t>
            </a:r>
            <a:r>
              <a:rPr lang="en-US" dirty="0" err="1">
                <a:latin typeface="Helvetica" panose="020B0604020202020204" pitchFamily="34" charset="0"/>
                <a:cs typeface="Helvetica" panose="020B0604020202020204" pitchFamily="34" charset="0"/>
              </a:rPr>
              <a:t>npn</a:t>
            </a:r>
            <a:r>
              <a:rPr lang="en-US" dirty="0">
                <a:latin typeface="Helvetica" panose="020B0604020202020204" pitchFamily="34" charset="0"/>
                <a:cs typeface="Helvetica" panose="020B0604020202020204" pitchFamily="34" charset="0"/>
              </a:rPr>
              <a:t> or </a:t>
            </a:r>
            <a:r>
              <a:rPr lang="en-US" dirty="0" err="1">
                <a:latin typeface="Helvetica" panose="020B0604020202020204" pitchFamily="34" charset="0"/>
                <a:cs typeface="Helvetica" panose="020B0604020202020204" pitchFamily="34" charset="0"/>
              </a:rPr>
              <a:t>pnp</a:t>
            </a:r>
            <a:r>
              <a:rPr lang="en-US" dirty="0">
                <a:latin typeface="Helvetica" panose="020B0604020202020204" pitchFamily="34" charset="0"/>
                <a:cs typeface="Helvetica" panose="020B0604020202020204" pitchFamily="34" charset="0"/>
              </a:rPr>
              <a:t> configurations. A </a:t>
            </a:r>
            <a:r>
              <a:rPr lang="en-US" dirty="0" err="1">
                <a:latin typeface="Helvetica" panose="020B0604020202020204" pitchFamily="34" charset="0"/>
                <a:cs typeface="Helvetica" panose="020B0604020202020204" pitchFamily="34" charset="0"/>
              </a:rPr>
              <a:t>npn</a:t>
            </a:r>
            <a:r>
              <a:rPr lang="en-US" dirty="0">
                <a:latin typeface="Helvetica" panose="020B0604020202020204" pitchFamily="34" charset="0"/>
                <a:cs typeface="Helvetica" panose="020B0604020202020204" pitchFamily="34" charset="0"/>
              </a:rPr>
              <a:t> bipolar transistor uses a small input current and positive voltage at its base (relative to its emitter) to control a much larger collector to emitter current. Conversely, a </a:t>
            </a:r>
            <a:r>
              <a:rPr lang="en-US" dirty="0" err="1">
                <a:latin typeface="Helvetica" panose="020B0604020202020204" pitchFamily="34" charset="0"/>
                <a:cs typeface="Helvetica" panose="020B0604020202020204" pitchFamily="34" charset="0"/>
              </a:rPr>
              <a:t>pnp</a:t>
            </a:r>
            <a:r>
              <a:rPr lang="en-US" dirty="0">
                <a:latin typeface="Helvetica" panose="020B0604020202020204" pitchFamily="34" charset="0"/>
                <a:cs typeface="Helvetica" panose="020B0604020202020204" pitchFamily="34" charset="0"/>
              </a:rPr>
              <a:t> transistor uses a small output base current and negative base voltage (relative to its emitter) to control a larger emitter to collector current</a:t>
            </a:r>
            <a:endParaRPr lang="fr-FR" dirty="0">
              <a:solidFill>
                <a:schemeClr val="accent2"/>
              </a:solidFill>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BJT</a:t>
            </a:r>
          </a:p>
        </p:txBody>
      </p:sp>
      <p:pic>
        <p:nvPicPr>
          <p:cNvPr id="6" name="Image 5" descr="Une image contenant texte, carte&#10;&#10;Description générée automatiquement">
            <a:extLst>
              <a:ext uri="{FF2B5EF4-FFF2-40B4-BE49-F238E27FC236}">
                <a16:creationId xmlns:a16="http://schemas.microsoft.com/office/drawing/2014/main" id="{631FA6E1-7DAC-4AEB-AD24-8C5FFD2684E2}"/>
              </a:ext>
            </a:extLst>
          </p:cNvPr>
          <p:cNvPicPr>
            <a:picLocks noChangeAspect="1"/>
          </p:cNvPicPr>
          <p:nvPr/>
        </p:nvPicPr>
        <p:blipFill>
          <a:blip r:embed="rId2"/>
          <a:stretch>
            <a:fillRect/>
          </a:stretch>
        </p:blipFill>
        <p:spPr>
          <a:xfrm>
            <a:off x="5271328" y="113871"/>
            <a:ext cx="2362200" cy="4914900"/>
          </a:xfrm>
          <a:prstGeom prst="rect">
            <a:avLst/>
          </a:prstGeom>
        </p:spPr>
      </p:pic>
    </p:spTree>
    <p:extLst>
      <p:ext uri="{BB962C8B-B14F-4D97-AF65-F5344CB8AC3E}">
        <p14:creationId xmlns:p14="http://schemas.microsoft.com/office/powerpoint/2010/main" val="15062841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49" y="1509133"/>
            <a:ext cx="4006145"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Junction field-effect transistors (JFETs) </a:t>
            </a:r>
            <a:r>
              <a:rPr lang="en-US" dirty="0">
                <a:latin typeface="Helvetica" panose="020B0604020202020204" pitchFamily="34" charset="0"/>
                <a:cs typeface="Helvetica" panose="020B0604020202020204" pitchFamily="34" charset="0"/>
              </a:rPr>
              <a:t>are three-lead semiconductive devices. Unlike bipolar transistors, JFETs are exclusively voltage-controlled, they do not require a biasing current. Another unique trait of a JFET is that it is normally on when there is no voltage difference between its gate and source leads. However, if a voltage difference forms between these leads, the JFET becomes more resistive to current flow. For this reason, JFETs are referred to as depletion devices, unlike bipolar transistors, which are enhancement devices (bipolar transistors become less resistive when a current/voltage is applied to their base leads).</a:t>
            </a:r>
            <a:endParaRPr lang="fr-FR" dirty="0">
              <a:solidFill>
                <a:schemeClr val="accent2"/>
              </a:solidFill>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JFET</a:t>
            </a:r>
          </a:p>
        </p:txBody>
      </p:sp>
      <p:pic>
        <p:nvPicPr>
          <p:cNvPr id="6" name="Image 5" descr="Une image contenant texte, carte&#10;&#10;Description générée automatiquement">
            <a:extLst>
              <a:ext uri="{FF2B5EF4-FFF2-40B4-BE49-F238E27FC236}">
                <a16:creationId xmlns:a16="http://schemas.microsoft.com/office/drawing/2014/main" id="{78EC7885-12E9-4B79-944D-6A31C661DD5F}"/>
              </a:ext>
            </a:extLst>
          </p:cNvPr>
          <p:cNvPicPr>
            <a:picLocks noChangeAspect="1"/>
          </p:cNvPicPr>
          <p:nvPr/>
        </p:nvPicPr>
        <p:blipFill>
          <a:blip r:embed="rId2"/>
          <a:stretch>
            <a:fillRect/>
          </a:stretch>
        </p:blipFill>
        <p:spPr>
          <a:xfrm>
            <a:off x="4222594" y="1627363"/>
            <a:ext cx="4852781" cy="1880968"/>
          </a:xfrm>
          <a:prstGeom prst="rect">
            <a:avLst/>
          </a:prstGeom>
        </p:spPr>
      </p:pic>
    </p:spTree>
    <p:extLst>
      <p:ext uri="{BB962C8B-B14F-4D97-AF65-F5344CB8AC3E}">
        <p14:creationId xmlns:p14="http://schemas.microsoft.com/office/powerpoint/2010/main" val="3882850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49" y="1509133"/>
            <a:ext cx="4533058"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Metal oxide semiconductor field-effect transistors (MOSFETs)</a:t>
            </a:r>
            <a:r>
              <a:rPr lang="en-US" dirty="0">
                <a:latin typeface="Helvetica" panose="020B0604020202020204" pitchFamily="34" charset="0"/>
                <a:cs typeface="Helvetica" panose="020B0604020202020204" pitchFamily="34" charset="0"/>
              </a:rPr>
              <a:t> are incredibly popular transistors. They work in a similar way to JFET. Like them, they do not draw ant current from the circuit and are voltage driven. The two major kinds of MOSFETs are enhancement-type MOSFETs and depletion-type MOSFETs</a:t>
            </a:r>
          </a:p>
          <a:p>
            <a:endParaRPr lang="en-US" dirty="0">
              <a:solidFill>
                <a:schemeClr val="accent2"/>
              </a:solidFill>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Depletion-type MOSFETs </a:t>
            </a:r>
            <a:r>
              <a:rPr lang="en-US" dirty="0">
                <a:latin typeface="Helvetica" panose="020B0604020202020204" pitchFamily="34" charset="0"/>
                <a:cs typeface="Helvetica" panose="020B0604020202020204" pitchFamily="34" charset="0"/>
              </a:rPr>
              <a:t>work in a similar way to JFET, they are naturally conductive and became more resistive depending on the voltage applied to the gate.</a:t>
            </a:r>
          </a:p>
          <a:p>
            <a:endParaRPr lang="en-US" dirty="0">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Enhancement-type MOSFETs </a:t>
            </a:r>
            <a:r>
              <a:rPr lang="en-GB" dirty="0">
                <a:latin typeface="Helvetica" panose="020B0604020202020204" pitchFamily="34" charset="0"/>
                <a:cs typeface="Helvetica" panose="020B0604020202020204" pitchFamily="34" charset="0"/>
              </a:rPr>
              <a:t>are normally </a:t>
            </a:r>
            <a:r>
              <a:rPr lang="fr-FR" dirty="0">
                <a:latin typeface="Helvetica" panose="020B0604020202020204" pitchFamily="34" charset="0"/>
                <a:cs typeface="Helvetica" panose="020B0604020202020204" pitchFamily="34" charset="0"/>
              </a:rPr>
              <a:t>off. </a:t>
            </a:r>
            <a:r>
              <a:rPr lang="en-US" dirty="0">
                <a:latin typeface="Helvetica" panose="020B0604020202020204" pitchFamily="34" charset="0"/>
                <a:cs typeface="Helvetica" panose="020B0604020202020204" pitchFamily="34" charset="0"/>
              </a:rPr>
              <a:t>However, if a voltage is applied to its gate lead, the drain-source channel becomes less resistive.</a:t>
            </a:r>
            <a:endParaRPr lang="fr-FR" dirty="0">
              <a:solidFill>
                <a:schemeClr val="accent2"/>
              </a:solidFill>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MOSFET</a:t>
            </a:r>
          </a:p>
        </p:txBody>
      </p:sp>
      <p:pic>
        <p:nvPicPr>
          <p:cNvPr id="6" name="Image 5" descr="Une image contenant texte, carte&#10;&#10;Description générée automatiquement">
            <a:extLst>
              <a:ext uri="{FF2B5EF4-FFF2-40B4-BE49-F238E27FC236}">
                <a16:creationId xmlns:a16="http://schemas.microsoft.com/office/drawing/2014/main" id="{BE882E1B-6394-4465-B597-8A4A99F66508}"/>
              </a:ext>
            </a:extLst>
          </p:cNvPr>
          <p:cNvPicPr>
            <a:picLocks noChangeAspect="1"/>
          </p:cNvPicPr>
          <p:nvPr/>
        </p:nvPicPr>
        <p:blipFill>
          <a:blip r:embed="rId2"/>
          <a:stretch>
            <a:fillRect/>
          </a:stretch>
        </p:blipFill>
        <p:spPr>
          <a:xfrm>
            <a:off x="4749507" y="512241"/>
            <a:ext cx="4075987" cy="3413110"/>
          </a:xfrm>
          <a:prstGeom prst="rect">
            <a:avLst/>
          </a:prstGeom>
        </p:spPr>
      </p:pic>
    </p:spTree>
    <p:extLst>
      <p:ext uri="{BB962C8B-B14F-4D97-AF65-F5344CB8AC3E}">
        <p14:creationId xmlns:p14="http://schemas.microsoft.com/office/powerpoint/2010/main" val="8118115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3158652"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dirty="0">
                <a:latin typeface="Helvetica" panose="020B0604020202020204" pitchFamily="34" charset="0"/>
                <a:cs typeface="Helvetica" panose="020B0604020202020204" pitchFamily="34" charset="0"/>
              </a:rPr>
              <a:t>Thyristors are two to four-lead semiconductors devices who acts as a switch. Their specialty is that some of them are designed to switch on when the voltage across its leads reaches a specific level, known as the breakdown voltage. Thyristors are less tricky to use than other transistors concerning their switching states. They can be only on or off when transistors had a resistance variation.</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Thyristors</a:t>
            </a:r>
          </a:p>
        </p:txBody>
      </p:sp>
      <p:pic>
        <p:nvPicPr>
          <p:cNvPr id="6" name="Image 5" descr="Une image contenant capture d’écran&#10;&#10;Description générée automatiquement">
            <a:extLst>
              <a:ext uri="{FF2B5EF4-FFF2-40B4-BE49-F238E27FC236}">
                <a16:creationId xmlns:a16="http://schemas.microsoft.com/office/drawing/2014/main" id="{7DBD284B-2112-47F4-B61E-5EC642285F86}"/>
              </a:ext>
            </a:extLst>
          </p:cNvPr>
          <p:cNvPicPr>
            <a:picLocks noChangeAspect="1"/>
          </p:cNvPicPr>
          <p:nvPr/>
        </p:nvPicPr>
        <p:blipFill>
          <a:blip r:embed="rId2"/>
          <a:stretch>
            <a:fillRect/>
          </a:stretch>
        </p:blipFill>
        <p:spPr>
          <a:xfrm>
            <a:off x="4715552" y="256301"/>
            <a:ext cx="2807999" cy="4630897"/>
          </a:xfrm>
          <a:prstGeom prst="rect">
            <a:avLst/>
          </a:prstGeom>
        </p:spPr>
      </p:pic>
    </p:spTree>
    <p:extLst>
      <p:ext uri="{BB962C8B-B14F-4D97-AF65-F5344CB8AC3E}">
        <p14:creationId xmlns:p14="http://schemas.microsoft.com/office/powerpoint/2010/main" val="1729944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2"/>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The switch </a:t>
            </a:r>
            <a:r>
              <a:rPr lang="en-US" dirty="0">
                <a:latin typeface="Helvetica" panose="020B0604020202020204" pitchFamily="34" charset="0"/>
                <a:cs typeface="Helvetica" panose="020B0604020202020204" pitchFamily="34" charset="0"/>
              </a:rPr>
              <a:t>use of a transistor is one of the most common uses of this component. Even if the transistors doesn’t behave as a binary switch (not 2 states but a resistance variation), the transistor switch is the base of logic gates.</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Switch</a:t>
            </a:r>
          </a:p>
        </p:txBody>
      </p:sp>
      <p:pic>
        <p:nvPicPr>
          <p:cNvPr id="6" name="Image 5">
            <a:extLst>
              <a:ext uri="{FF2B5EF4-FFF2-40B4-BE49-F238E27FC236}">
                <a16:creationId xmlns:a16="http://schemas.microsoft.com/office/drawing/2014/main" id="{4C69FE0B-1DD0-4ED3-9ED4-555132483668}"/>
              </a:ext>
            </a:extLst>
          </p:cNvPr>
          <p:cNvPicPr>
            <a:picLocks noChangeAspect="1"/>
          </p:cNvPicPr>
          <p:nvPr/>
        </p:nvPicPr>
        <p:blipFill>
          <a:blip r:embed="rId2"/>
          <a:stretch>
            <a:fillRect/>
          </a:stretch>
        </p:blipFill>
        <p:spPr>
          <a:xfrm>
            <a:off x="3900055" y="127101"/>
            <a:ext cx="5022227" cy="4823982"/>
          </a:xfrm>
          <a:prstGeom prst="rect">
            <a:avLst/>
          </a:prstGeom>
        </p:spPr>
      </p:pic>
    </p:spTree>
    <p:extLst>
      <p:ext uri="{BB962C8B-B14F-4D97-AF65-F5344CB8AC3E}">
        <p14:creationId xmlns:p14="http://schemas.microsoft.com/office/powerpoint/2010/main" val="25627143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An amplifier circuit </a:t>
            </a:r>
            <a:r>
              <a:rPr lang="en-US" dirty="0">
                <a:latin typeface="Helvetica" panose="020B0604020202020204" pitchFamily="34" charset="0"/>
                <a:cs typeface="Helvetica" panose="020B0604020202020204" pitchFamily="34" charset="0"/>
              </a:rPr>
              <a:t>is used to create a significant electric flow from a little one. Amplification is used to increase the power of a signal.</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Amplifier</a:t>
            </a:r>
          </a:p>
        </p:txBody>
      </p:sp>
      <p:pic>
        <p:nvPicPr>
          <p:cNvPr id="6" name="Image 5" descr="Une image contenant texte, carte&#10;&#10;Description générée automatiquement">
            <a:extLst>
              <a:ext uri="{FF2B5EF4-FFF2-40B4-BE49-F238E27FC236}">
                <a16:creationId xmlns:a16="http://schemas.microsoft.com/office/drawing/2014/main" id="{64ECC1E8-E87A-4DED-B6F3-2D94D2CB52A3}"/>
              </a:ext>
            </a:extLst>
          </p:cNvPr>
          <p:cNvPicPr>
            <a:picLocks noChangeAspect="1"/>
          </p:cNvPicPr>
          <p:nvPr/>
        </p:nvPicPr>
        <p:blipFill>
          <a:blip r:embed="rId2"/>
          <a:stretch>
            <a:fillRect/>
          </a:stretch>
        </p:blipFill>
        <p:spPr>
          <a:xfrm>
            <a:off x="4264133" y="342900"/>
            <a:ext cx="3604260" cy="4457700"/>
          </a:xfrm>
          <a:prstGeom prst="rect">
            <a:avLst/>
          </a:prstGeom>
        </p:spPr>
      </p:pic>
    </p:spTree>
    <p:extLst>
      <p:ext uri="{BB962C8B-B14F-4D97-AF65-F5344CB8AC3E}">
        <p14:creationId xmlns:p14="http://schemas.microsoft.com/office/powerpoint/2010/main" val="39948289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 vibrator circuit </a:t>
            </a:r>
            <a:r>
              <a:rPr lang="en-US" dirty="0">
                <a:latin typeface="Helvetica" panose="020B0604020202020204" pitchFamily="34" charset="0"/>
                <a:cs typeface="Helvetica" panose="020B0604020202020204" pitchFamily="34" charset="0"/>
              </a:rPr>
              <a:t>can create a periodic and stable signal. It is often used to rhythm the operations in a circuit.</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Vibrator</a:t>
            </a:r>
          </a:p>
        </p:txBody>
      </p:sp>
      <p:pic>
        <p:nvPicPr>
          <p:cNvPr id="6" name="Image 5" descr="Une image contenant carte&#10;&#10;Description générée automatiquement">
            <a:extLst>
              <a:ext uri="{FF2B5EF4-FFF2-40B4-BE49-F238E27FC236}">
                <a16:creationId xmlns:a16="http://schemas.microsoft.com/office/drawing/2014/main" id="{3E9DA4BA-C963-48CE-BE1F-FBD0EB979483}"/>
              </a:ext>
            </a:extLst>
          </p:cNvPr>
          <p:cNvPicPr>
            <a:picLocks noChangeAspect="1"/>
          </p:cNvPicPr>
          <p:nvPr/>
        </p:nvPicPr>
        <p:blipFill>
          <a:blip r:embed="rId2"/>
          <a:stretch>
            <a:fillRect/>
          </a:stretch>
        </p:blipFill>
        <p:spPr>
          <a:xfrm>
            <a:off x="5040880" y="234676"/>
            <a:ext cx="2157343" cy="4794095"/>
          </a:xfrm>
          <a:prstGeom prst="rect">
            <a:avLst/>
          </a:prstGeom>
        </p:spPr>
      </p:pic>
    </p:spTree>
    <p:extLst>
      <p:ext uri="{BB962C8B-B14F-4D97-AF65-F5344CB8AC3E}">
        <p14:creationId xmlns:p14="http://schemas.microsoft.com/office/powerpoint/2010/main" val="3468693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533996"/>
            <a:ext cx="3934209" cy="287445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An electric potential </a:t>
            </a:r>
            <a:r>
              <a:rPr lang="en-GB" dirty="0">
                <a:latin typeface="Helvetica" panose="020B0604020202020204" pitchFamily="34" charset="0"/>
                <a:cs typeface="Helvetica" panose="020B0604020202020204" pitchFamily="34" charset="0"/>
              </a:rPr>
              <a:t>defines the electric state of a point in space. Each element has an electric load. This value is measured in volt.</a:t>
            </a:r>
          </a:p>
          <a:p>
            <a:endParaRPr lang="fr-FR"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1 volt = 1 Joule / 1 C</a:t>
            </a:r>
          </a:p>
          <a:p>
            <a:r>
              <a:rPr lang="en-GB" dirty="0">
                <a:latin typeface="Helvetica" panose="020B0604020202020204" pitchFamily="34" charset="0"/>
                <a:cs typeface="Helvetica" panose="020B0604020202020204" pitchFamily="34" charset="0"/>
              </a:rPr>
              <a:t>1 joule (J) is an energy unit</a:t>
            </a:r>
          </a:p>
          <a:p>
            <a:endParaRPr lang="fr-FR" dirty="0">
              <a:latin typeface="Helvetica" panose="020B0604020202020204" pitchFamily="34" charset="0"/>
              <a:cs typeface="Helvetica" panose="020B0604020202020204" pitchFamily="34" charset="0"/>
            </a:endParaRPr>
          </a:p>
          <a:p>
            <a:endParaRPr lang="fr-FR" dirty="0">
              <a:latin typeface="Helvetica" panose="020B0604020202020204" pitchFamily="34" charset="0"/>
              <a:cs typeface="Helvetica" panose="020B0604020202020204" pitchFamily="34" charset="0"/>
            </a:endParaRPr>
          </a:p>
          <a:p>
            <a:endParaRPr lang="en-GB" dirty="0">
              <a:latin typeface="Helvetica" panose="020B0604020202020204" pitchFamily="34" charset="0"/>
              <a:cs typeface="Helvetica" panose="020B0604020202020204" pitchFamily="34" charset="0"/>
            </a:endParaRPr>
          </a:p>
          <a:p>
            <a:endParaRPr lang="fr-FR" sz="2000" dirty="0">
              <a:latin typeface="Helvetica" panose="020B0604020202020204" pitchFamily="34" charset="0"/>
              <a:cs typeface="Helvetica" panose="020B0604020202020204" pitchFamily="34" charset="0"/>
            </a:endParaRPr>
          </a:p>
        </p:txBody>
      </p:sp>
      <p:sp>
        <p:nvSpPr>
          <p:cNvPr id="6" name="Titre 1">
            <a:extLst>
              <a:ext uri="{FF2B5EF4-FFF2-40B4-BE49-F238E27FC236}">
                <a16:creationId xmlns:a16="http://schemas.microsoft.com/office/drawing/2014/main" id="{1E882F09-910C-499B-BFD2-91254B95FA63}"/>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Electric potential</a:t>
            </a:r>
          </a:p>
        </p:txBody>
      </p:sp>
      <p:pic>
        <p:nvPicPr>
          <p:cNvPr id="1026" name="Picture 2" descr="Your electric potential energy is over 9000!!!!!!!!!!!! - ...is over 9000 |  Meme Generator">
            <a:extLst>
              <a:ext uri="{FF2B5EF4-FFF2-40B4-BE49-F238E27FC236}">
                <a16:creationId xmlns:a16="http://schemas.microsoft.com/office/drawing/2014/main" id="{78D6EC84-CD15-486B-9FED-12F8932DD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280261"/>
            <a:ext cx="4109972" cy="2310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5798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S-C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GB" dirty="0">
                <a:latin typeface="Helvetica" panose="020B0604020202020204" pitchFamily="34" charset="0"/>
                <a:cs typeface="Helvetica" panose="020B0604020202020204" pitchFamily="34" charset="0"/>
              </a:rPr>
              <a:t>A driver is a circuit who can perform signal modification to activate</a:t>
            </a:r>
            <a:r>
              <a:rPr lang="en-GB">
                <a:latin typeface="Helvetica" panose="020B0604020202020204" pitchFamily="34" charset="0"/>
                <a:cs typeface="Helvetica" panose="020B0604020202020204" pitchFamily="34" charset="0"/>
              </a:rPr>
              <a:t>/deactivate</a:t>
            </a:r>
            <a:r>
              <a:rPr lang="en-GB" dirty="0">
                <a:latin typeface="Helvetica" panose="020B0604020202020204" pitchFamily="34" charset="0"/>
                <a:cs typeface="Helvetica" panose="020B0604020202020204" pitchFamily="34" charset="0"/>
              </a:rPr>
              <a:t>/drive an electronic element (motor, inductances). The most common driver is the H-bridge. It is used to invert the rotation of a continuous motor by inverting his voltage. </a:t>
            </a: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Driver</a:t>
            </a:r>
          </a:p>
        </p:txBody>
      </p:sp>
      <p:pic>
        <p:nvPicPr>
          <p:cNvPr id="6" name="Image 5">
            <a:extLst>
              <a:ext uri="{FF2B5EF4-FFF2-40B4-BE49-F238E27FC236}">
                <a16:creationId xmlns:a16="http://schemas.microsoft.com/office/drawing/2014/main" id="{0E5BB874-4C57-498A-A57C-AB1BD222CD42}"/>
              </a:ext>
            </a:extLst>
          </p:cNvPr>
          <p:cNvPicPr>
            <a:picLocks noChangeAspect="1"/>
          </p:cNvPicPr>
          <p:nvPr/>
        </p:nvPicPr>
        <p:blipFill>
          <a:blip r:embed="rId2"/>
          <a:stretch>
            <a:fillRect/>
          </a:stretch>
        </p:blipFill>
        <p:spPr>
          <a:xfrm>
            <a:off x="5005888" y="130097"/>
            <a:ext cx="2120750" cy="4883305"/>
          </a:xfrm>
          <a:prstGeom prst="rect">
            <a:avLst/>
          </a:prstGeom>
        </p:spPr>
      </p:pic>
    </p:spTree>
    <p:extLst>
      <p:ext uri="{BB962C8B-B14F-4D97-AF65-F5344CB8AC3E}">
        <p14:creationId xmlns:p14="http://schemas.microsoft.com/office/powerpoint/2010/main" val="4158958558"/>
      </p:ext>
    </p:extLst>
  </p:cSld>
  <p:clrMapOvr>
    <a:masterClrMapping/>
  </p:clrMapOvr>
</p:sld>
</file>

<file path=ppt/theme/theme1.xml><?xml version="1.0" encoding="utf-8"?>
<a:theme xmlns:a="http://schemas.openxmlformats.org/drawingml/2006/main" name="IRM - TECHNICAL">
  <a:themeElements>
    <a:clrScheme name="IRM - TECHNICAL">
      <a:dk1>
        <a:srgbClr val="FFFFFF"/>
      </a:dk1>
      <a:lt1>
        <a:srgbClr val="000000"/>
      </a:lt1>
      <a:dk2>
        <a:srgbClr val="FFFFFF"/>
      </a:dk2>
      <a:lt2>
        <a:srgbClr val="000000"/>
      </a:lt2>
      <a:accent1>
        <a:srgbClr val="D33D59"/>
      </a:accent1>
      <a:accent2>
        <a:srgbClr val="F16D49"/>
      </a:accent2>
      <a:accent3>
        <a:srgbClr val="2886A6"/>
      </a:accent3>
      <a:accent4>
        <a:srgbClr val="7030A0"/>
      </a:accent4>
      <a:accent5>
        <a:srgbClr val="FFC000"/>
      </a:accent5>
      <a:accent6>
        <a:srgbClr val="00B050"/>
      </a:accent6>
      <a:hlink>
        <a:srgbClr val="009644"/>
      </a:hlink>
      <a:folHlink>
        <a:srgbClr val="939393"/>
      </a:folHlink>
    </a:clrScheme>
    <a:fontScheme name="IRM">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RM" id="{075FA201-3033-488E-B81D-7F92E913A386}" vid="{60FF5450-AA14-40C2-A422-3B06EF14D69B}"/>
    </a:ext>
  </a:extLst>
</a:theme>
</file>

<file path=ppt/theme/theme2.xml><?xml version="1.0" encoding="utf-8"?>
<a:theme xmlns:a="http://schemas.openxmlformats.org/drawingml/2006/main" name="IRM - DESIGN">
  <a:themeElements>
    <a:clrScheme name="IRM - DESIGN">
      <a:dk1>
        <a:srgbClr val="FFFFFF"/>
      </a:dk1>
      <a:lt1>
        <a:srgbClr val="000000"/>
      </a:lt1>
      <a:dk2>
        <a:srgbClr val="FFFFFF"/>
      </a:dk2>
      <a:lt2>
        <a:srgbClr val="000000"/>
      </a:lt2>
      <a:accent1>
        <a:srgbClr val="F16D49"/>
      </a:accent1>
      <a:accent2>
        <a:srgbClr val="2886A6"/>
      </a:accent2>
      <a:accent3>
        <a:srgbClr val="D33D59"/>
      </a:accent3>
      <a:accent4>
        <a:srgbClr val="7030A0"/>
      </a:accent4>
      <a:accent5>
        <a:srgbClr val="FFC000"/>
      </a:accent5>
      <a:accent6>
        <a:srgbClr val="00B050"/>
      </a:accent6>
      <a:hlink>
        <a:srgbClr val="009644"/>
      </a:hlink>
      <a:folHlink>
        <a:srgbClr val="939393"/>
      </a:folHlink>
    </a:clrScheme>
    <a:fontScheme name="IRM">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RM - MANAGEMENT">
  <a:themeElements>
    <a:clrScheme name="IRM - MANAGEMENT">
      <a:dk1>
        <a:srgbClr val="FFFFFF"/>
      </a:dk1>
      <a:lt1>
        <a:srgbClr val="000000"/>
      </a:lt1>
      <a:dk2>
        <a:srgbClr val="FFFFFF"/>
      </a:dk2>
      <a:lt2>
        <a:srgbClr val="000000"/>
      </a:lt2>
      <a:accent1>
        <a:srgbClr val="2886A6"/>
      </a:accent1>
      <a:accent2>
        <a:srgbClr val="D33D59"/>
      </a:accent2>
      <a:accent3>
        <a:srgbClr val="F16D49"/>
      </a:accent3>
      <a:accent4>
        <a:srgbClr val="7030A0"/>
      </a:accent4>
      <a:accent5>
        <a:srgbClr val="FFC000"/>
      </a:accent5>
      <a:accent6>
        <a:srgbClr val="00B050"/>
      </a:accent6>
      <a:hlink>
        <a:srgbClr val="009644"/>
      </a:hlink>
      <a:folHlink>
        <a:srgbClr val="939393"/>
      </a:folHlink>
    </a:clrScheme>
    <a:fontScheme name="IRM">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6715</TotalTime>
  <Words>4861</Words>
  <Application>Microsoft Office PowerPoint</Application>
  <PresentationFormat>Affichage à l'écran (16:9)</PresentationFormat>
  <Paragraphs>674</Paragraphs>
  <Slides>90</Slides>
  <Notes>18</Notes>
  <HiddenSlides>0</HiddenSlides>
  <MMClips>0</MMClips>
  <ScaleCrop>false</ScaleCrop>
  <HeadingPairs>
    <vt:vector size="6" baseType="variant">
      <vt:variant>
        <vt:lpstr>Polices utilisées</vt:lpstr>
      </vt:variant>
      <vt:variant>
        <vt:i4>4</vt:i4>
      </vt:variant>
      <vt:variant>
        <vt:lpstr>Thème</vt:lpstr>
      </vt:variant>
      <vt:variant>
        <vt:i4>3</vt:i4>
      </vt:variant>
      <vt:variant>
        <vt:lpstr>Titres des diapositives</vt:lpstr>
      </vt:variant>
      <vt:variant>
        <vt:i4>90</vt:i4>
      </vt:variant>
    </vt:vector>
  </HeadingPairs>
  <TitlesOfParts>
    <vt:vector size="97" baseType="lpstr">
      <vt:lpstr>Roboto Black</vt:lpstr>
      <vt:lpstr>Arial</vt:lpstr>
      <vt:lpstr>Helvetica</vt:lpstr>
      <vt:lpstr>Roboto Light</vt:lpstr>
      <vt:lpstr>IRM - TECHNICAL</vt:lpstr>
      <vt:lpstr>IRM - DESIGN</vt:lpstr>
      <vt:lpstr>IRM - MANAGEMENT</vt:lpstr>
      <vt:lpstr>How to Make Almost Everything</vt:lpstr>
      <vt:lpstr>Course overview</vt:lpstr>
      <vt:lpstr>Présentation PowerPoint</vt:lpstr>
      <vt:lpstr>Présentation PowerPoint</vt:lpstr>
      <vt:lpstr>Atoms &amp; molecules</vt:lpstr>
      <vt:lpstr>Atoms &amp; molecules</vt:lpstr>
      <vt:lpstr>Electricity &amp; liquid </vt:lpstr>
      <vt:lpstr>Electric current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Silicon structure</vt:lpstr>
      <vt:lpstr>Silicon structure</vt:lpstr>
      <vt:lpstr>N-type silicon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DVIC PRESENTATION TEMPLATE</dc:title>
  <dc:creator>ZACHARIE GUILLAUME Zacharie</dc:creator>
  <cp:lastModifiedBy>PARILUSYAN Brice</cp:lastModifiedBy>
  <cp:revision>344</cp:revision>
  <dcterms:modified xsi:type="dcterms:W3CDTF">2021-09-03T15:52:47Z</dcterms:modified>
</cp:coreProperties>
</file>